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97" r:id="rId3"/>
    <p:sldId id="291" r:id="rId4"/>
    <p:sldId id="292" r:id="rId5"/>
    <p:sldId id="299" r:id="rId6"/>
    <p:sldId id="279" r:id="rId7"/>
    <p:sldId id="285" r:id="rId8"/>
    <p:sldId id="274" r:id="rId9"/>
    <p:sldId id="271" r:id="rId10"/>
    <p:sldId id="273" r:id="rId11"/>
    <p:sldId id="272" r:id="rId12"/>
    <p:sldId id="302" r:id="rId13"/>
    <p:sldId id="300" r:id="rId14"/>
    <p:sldId id="301" r:id="rId15"/>
    <p:sldId id="283" r:id="rId16"/>
    <p:sldId id="282" r:id="rId17"/>
    <p:sldId id="276" r:id="rId18"/>
    <p:sldId id="289" r:id="rId19"/>
  </p:sldIdLst>
  <p:sldSz cx="9144000" cy="6858000" type="screen4x3"/>
  <p:notesSz cx="6858000" cy="91170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85D"/>
    <a:srgbClr val="FFFFFF"/>
    <a:srgbClr val="EFD08D"/>
    <a:srgbClr val="011355"/>
    <a:srgbClr val="FFBC19"/>
    <a:srgbClr val="070153"/>
    <a:srgbClr val="C5CCDA"/>
    <a:srgbClr val="000066"/>
    <a:srgbClr val="EADFAD"/>
    <a:srgbClr val="C0B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36" autoAdjust="0"/>
    <p:restoredTop sz="63135" autoAdjust="0"/>
  </p:normalViewPr>
  <p:slideViewPr>
    <p:cSldViewPr>
      <p:cViewPr varScale="1">
        <p:scale>
          <a:sx n="79" d="100"/>
          <a:sy n="79" d="100"/>
        </p:scale>
        <p:origin x="114" y="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FFA5BE-6537-43F4-8D06-71851248A859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1BC020-91CB-456A-9D88-3A6E050D66E0}">
      <dgm:prSet phldrT="[Text]" custT="1"/>
      <dgm:spPr>
        <a:solidFill>
          <a:srgbClr val="FFBC19">
            <a:alpha val="90000"/>
          </a:srgbClr>
        </a:solidFill>
      </dgm:spPr>
      <dgm:t>
        <a:bodyPr/>
        <a:lstStyle/>
        <a:p>
          <a:r>
            <a:rPr lang="en-US" sz="2200" b="1" dirty="0" smtClean="0">
              <a:solidFill>
                <a:srgbClr val="000066"/>
              </a:solidFill>
              <a:latin typeface="Century Gothic" panose="020B0502020202020204" pitchFamily="34" charset="0"/>
            </a:rPr>
            <a:t>Mail  </a:t>
          </a:r>
          <a:r>
            <a:rPr lang="en-US" sz="2200" b="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Event </a:t>
          </a:r>
          <a:r>
            <a:rPr lang="en-US" sz="2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Invitation/Flyer</a:t>
          </a:r>
          <a:br>
            <a:rPr lang="en-US" sz="2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</a:br>
          <a:r>
            <a:rPr lang="en-US" sz="2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Choice Bi-Fold or Tri-Fold Self Mailer</a:t>
          </a:r>
          <a:endParaRPr lang="en-US" sz="2200" dirty="0">
            <a:solidFill>
              <a:schemeClr val="bg1">
                <a:lumMod val="20000"/>
                <a:lumOff val="80000"/>
              </a:schemeClr>
            </a:solidFill>
            <a:latin typeface="Century Gothic" panose="020B0502020202020204" pitchFamily="34" charset="0"/>
          </a:endParaRPr>
        </a:p>
      </dgm:t>
    </dgm:pt>
    <dgm:pt modelId="{49EF9BB9-B0A0-4247-8C10-B8AA90CDEE85}" type="parTrans" cxnId="{ADADA0D7-0BB0-4B2F-9C72-A5F3B4CFE796}">
      <dgm:prSet/>
      <dgm:spPr/>
      <dgm:t>
        <a:bodyPr/>
        <a:lstStyle/>
        <a:p>
          <a:endParaRPr lang="en-US"/>
        </a:p>
      </dgm:t>
    </dgm:pt>
    <dgm:pt modelId="{281AD72F-441D-40E8-A4D2-19F53CBE84DB}" type="sibTrans" cxnId="{ADADA0D7-0BB0-4B2F-9C72-A5F3B4CFE796}">
      <dgm:prSet/>
      <dgm:spPr/>
      <dgm:t>
        <a:bodyPr/>
        <a:lstStyle/>
        <a:p>
          <a:endParaRPr lang="en-US"/>
        </a:p>
      </dgm:t>
    </dgm:pt>
    <dgm:pt modelId="{25A4188E-0584-4103-8094-928AB16D144E}">
      <dgm:prSet phldrT="[Text]"/>
      <dgm:spPr>
        <a:solidFill>
          <a:srgbClr val="002060"/>
        </a:solidFill>
      </dgm:spPr>
      <dgm:t>
        <a:bodyPr/>
        <a:lstStyle/>
        <a:p>
          <a:endParaRPr lang="en-US" dirty="0"/>
        </a:p>
      </dgm:t>
    </dgm:pt>
    <dgm:pt modelId="{19ED2158-587C-4722-99CE-CD4E53951354}" type="parTrans" cxnId="{2D999055-3420-4E21-82AC-CF4C4C2A64F3}">
      <dgm:prSet/>
      <dgm:spPr/>
      <dgm:t>
        <a:bodyPr/>
        <a:lstStyle/>
        <a:p>
          <a:endParaRPr lang="en-US"/>
        </a:p>
      </dgm:t>
    </dgm:pt>
    <dgm:pt modelId="{84B9EA41-2FE2-4A00-B98C-BD93691D9915}" type="sibTrans" cxnId="{2D999055-3420-4E21-82AC-CF4C4C2A64F3}">
      <dgm:prSet/>
      <dgm:spPr/>
      <dgm:t>
        <a:bodyPr/>
        <a:lstStyle/>
        <a:p>
          <a:endParaRPr lang="en-US"/>
        </a:p>
      </dgm:t>
    </dgm:pt>
    <dgm:pt modelId="{68932BD4-8FC2-43D4-B952-74B3D05FC71F}">
      <dgm:prSet phldrT="[Text]" custT="1"/>
      <dgm:spPr>
        <a:solidFill>
          <a:srgbClr val="FFBC19">
            <a:alpha val="90000"/>
          </a:srgbClr>
        </a:solidFill>
      </dgm:spPr>
      <dgm:t>
        <a:bodyPr/>
        <a:lstStyle/>
        <a:p>
          <a:r>
            <a:rPr lang="en-US" sz="2200" b="1" dirty="0" smtClean="0">
              <a:solidFill>
                <a:srgbClr val="000066"/>
              </a:solidFill>
              <a:latin typeface="Century Gothic" panose="020B0502020202020204" pitchFamily="34" charset="0"/>
            </a:rPr>
            <a:t>Email </a:t>
          </a:r>
          <a:r>
            <a:rPr lang="en-US" sz="2200" b="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Event Invitation  </a:t>
          </a:r>
          <a:r>
            <a:rPr lang="en-US" sz="1800" b="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(</a:t>
          </a:r>
          <a:r>
            <a:rPr lang="en-US" sz="1100" b="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Up to </a:t>
          </a:r>
          <a:r>
            <a:rPr lang="en-US" sz="1800" b="1" dirty="0" smtClean="0">
              <a:solidFill>
                <a:srgbClr val="000066"/>
              </a:solidFill>
              <a:latin typeface="Century Gothic" panose="020B0502020202020204" pitchFamily="34" charset="0"/>
            </a:rPr>
            <a:t>100,000 pcs</a:t>
          </a:r>
          <a:r>
            <a:rPr lang="en-US" sz="1800" b="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) </a:t>
          </a:r>
          <a:r>
            <a:rPr lang="en-US" sz="2200" b="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/>
          </a:r>
          <a:br>
            <a:rPr lang="en-US" sz="2200" b="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</a:br>
          <a:r>
            <a:rPr lang="en-US" sz="2200" b="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w/ Get-Pre-Approved &amp; Print Flyer Links</a:t>
          </a:r>
          <a:endParaRPr lang="en-US" sz="2200" b="0" dirty="0">
            <a:solidFill>
              <a:schemeClr val="bg1">
                <a:lumMod val="20000"/>
                <a:lumOff val="80000"/>
              </a:schemeClr>
            </a:solidFill>
            <a:latin typeface="Century Gothic" panose="020B0502020202020204" pitchFamily="34" charset="0"/>
          </a:endParaRPr>
        </a:p>
      </dgm:t>
    </dgm:pt>
    <dgm:pt modelId="{EB4CACE5-00BE-4D3C-9F54-F96F8269D243}" type="parTrans" cxnId="{3ADA3F30-0EDF-4F6B-AA9E-107E25FA8915}">
      <dgm:prSet/>
      <dgm:spPr/>
      <dgm:t>
        <a:bodyPr/>
        <a:lstStyle/>
        <a:p>
          <a:endParaRPr lang="en-US"/>
        </a:p>
      </dgm:t>
    </dgm:pt>
    <dgm:pt modelId="{59A5187E-F4E3-41F6-A7C6-42FE44AFB997}" type="sibTrans" cxnId="{3ADA3F30-0EDF-4F6B-AA9E-107E25FA8915}">
      <dgm:prSet/>
      <dgm:spPr/>
      <dgm:t>
        <a:bodyPr/>
        <a:lstStyle/>
        <a:p>
          <a:endParaRPr lang="en-US"/>
        </a:p>
      </dgm:t>
    </dgm:pt>
    <dgm:pt modelId="{485C6FBA-C87F-4FDB-B84B-9C85CD52EE2A}">
      <dgm:prSet phldrT="[Text]"/>
      <dgm:spPr>
        <a:solidFill>
          <a:srgbClr val="002060"/>
        </a:solidFill>
      </dgm:spPr>
      <dgm:t>
        <a:bodyPr/>
        <a:lstStyle/>
        <a:p>
          <a:endParaRPr lang="en-US" dirty="0"/>
        </a:p>
      </dgm:t>
    </dgm:pt>
    <dgm:pt modelId="{4FE1A0BF-66AB-4B6E-A57B-BBB8A69B6CDC}" type="parTrans" cxnId="{3385723C-93A3-43ED-92E2-4A46AA526C47}">
      <dgm:prSet/>
      <dgm:spPr/>
      <dgm:t>
        <a:bodyPr/>
        <a:lstStyle/>
        <a:p>
          <a:endParaRPr lang="en-US"/>
        </a:p>
      </dgm:t>
    </dgm:pt>
    <dgm:pt modelId="{6EE37767-1316-4A99-B2EA-E6DDF8155BEA}" type="sibTrans" cxnId="{3385723C-93A3-43ED-92E2-4A46AA526C47}">
      <dgm:prSet/>
      <dgm:spPr/>
      <dgm:t>
        <a:bodyPr/>
        <a:lstStyle/>
        <a:p>
          <a:endParaRPr lang="en-US"/>
        </a:p>
      </dgm:t>
    </dgm:pt>
    <dgm:pt modelId="{854172A7-F8C3-4DC2-B92C-4AA9629D0C13}">
      <dgm:prSet phldrT="[Text]" custT="1"/>
      <dgm:spPr>
        <a:solidFill>
          <a:srgbClr val="FFBC19">
            <a:alpha val="90000"/>
          </a:srgbClr>
        </a:solidFill>
      </dgm:spPr>
      <dgm:t>
        <a:bodyPr/>
        <a:lstStyle/>
        <a:p>
          <a:r>
            <a:rPr lang="en-US" sz="2200" b="1" dirty="0" smtClean="0">
              <a:solidFill>
                <a:srgbClr val="000066"/>
              </a:solidFill>
              <a:latin typeface="Century Gothic" panose="020B0502020202020204" pitchFamily="34" charset="0"/>
            </a:rPr>
            <a:t>Social Media </a:t>
          </a:r>
          <a:r>
            <a:rPr lang="en-US" sz="2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Twitter &amp; Facebook</a:t>
          </a:r>
          <a:br>
            <a:rPr lang="en-US" sz="2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</a:br>
          <a:r>
            <a:rPr lang="en-US" sz="2200" b="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w/ Get-Pre-Approved &amp; Print Flyer Links</a:t>
          </a:r>
          <a:endParaRPr lang="en-US" sz="2200" dirty="0">
            <a:solidFill>
              <a:schemeClr val="bg1">
                <a:lumMod val="20000"/>
                <a:lumOff val="80000"/>
              </a:schemeClr>
            </a:solidFill>
            <a:latin typeface="Century Gothic" panose="020B0502020202020204" pitchFamily="34" charset="0"/>
          </a:endParaRPr>
        </a:p>
      </dgm:t>
    </dgm:pt>
    <dgm:pt modelId="{5F7E9693-FDC0-438E-A856-F04AD7003F7F}" type="parTrans" cxnId="{EB270451-CBFE-45A6-B8B6-FE291684DC1D}">
      <dgm:prSet/>
      <dgm:spPr/>
      <dgm:t>
        <a:bodyPr/>
        <a:lstStyle/>
        <a:p>
          <a:endParaRPr lang="en-US"/>
        </a:p>
      </dgm:t>
    </dgm:pt>
    <dgm:pt modelId="{5B136210-1E47-4644-AB89-EE3179CADDF9}" type="sibTrans" cxnId="{EB270451-CBFE-45A6-B8B6-FE291684DC1D}">
      <dgm:prSet/>
      <dgm:spPr/>
      <dgm:t>
        <a:bodyPr/>
        <a:lstStyle/>
        <a:p>
          <a:endParaRPr lang="en-US"/>
        </a:p>
      </dgm:t>
    </dgm:pt>
    <dgm:pt modelId="{1D894E1F-561F-415E-AFF4-30F9A7E6ADF4}">
      <dgm:prSet custT="1"/>
      <dgm:spPr>
        <a:solidFill>
          <a:srgbClr val="FFBC19">
            <a:alpha val="90000"/>
          </a:srgbClr>
        </a:solidFill>
      </dgm:spPr>
      <dgm:t>
        <a:bodyPr/>
        <a:lstStyle/>
        <a:p>
          <a:r>
            <a:rPr lang="en-US" sz="2200" b="1" dirty="0" smtClean="0">
              <a:solidFill>
                <a:srgbClr val="000066"/>
              </a:solidFill>
              <a:latin typeface="Century Gothic" panose="020B0502020202020204" pitchFamily="34" charset="0"/>
            </a:rPr>
            <a:t>Text SMS &amp;/</a:t>
          </a:r>
          <a:r>
            <a:rPr lang="en-US" sz="2200" dirty="0" smtClean="0">
              <a:solidFill>
                <a:srgbClr val="000066"/>
              </a:solidFill>
              <a:latin typeface="Century Gothic" panose="020B0502020202020204" pitchFamily="34" charset="0"/>
            </a:rPr>
            <a:t>or </a:t>
          </a:r>
          <a:r>
            <a:rPr lang="en-US" sz="2200" b="1" dirty="0" smtClean="0">
              <a:solidFill>
                <a:srgbClr val="000066"/>
              </a:solidFill>
              <a:latin typeface="Century Gothic" panose="020B0502020202020204" pitchFamily="34" charset="0"/>
            </a:rPr>
            <a:t>Voice Broadcast </a:t>
          </a:r>
          <a:r>
            <a:rPr lang="en-US" sz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en-US" sz="2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/>
          </a:r>
          <a:br>
            <a:rPr lang="en-US" sz="2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</a:br>
          <a:r>
            <a:rPr lang="en-US" sz="2200" b="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w/ Get-Pre-Approved &amp; Print Flyer Links</a:t>
          </a:r>
          <a:r>
            <a:rPr lang="en-US" sz="2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  </a:t>
          </a:r>
          <a:endParaRPr lang="en-US" sz="2200" dirty="0">
            <a:solidFill>
              <a:schemeClr val="bg1">
                <a:lumMod val="20000"/>
                <a:lumOff val="80000"/>
              </a:schemeClr>
            </a:solidFill>
            <a:latin typeface="Century Gothic" panose="020B0502020202020204" pitchFamily="34" charset="0"/>
          </a:endParaRPr>
        </a:p>
      </dgm:t>
    </dgm:pt>
    <dgm:pt modelId="{536335F6-3049-4270-9B0C-18C53469EA28}" type="parTrans" cxnId="{D273AC80-30C1-459D-A3D9-2C7BFADD5B70}">
      <dgm:prSet/>
      <dgm:spPr/>
      <dgm:t>
        <a:bodyPr/>
        <a:lstStyle/>
        <a:p>
          <a:endParaRPr lang="en-US"/>
        </a:p>
      </dgm:t>
    </dgm:pt>
    <dgm:pt modelId="{58473C73-37CE-42D7-BE3A-D554FADC3A95}" type="sibTrans" cxnId="{D273AC80-30C1-459D-A3D9-2C7BFADD5B70}">
      <dgm:prSet/>
      <dgm:spPr/>
      <dgm:t>
        <a:bodyPr/>
        <a:lstStyle/>
        <a:p>
          <a:endParaRPr lang="en-US"/>
        </a:p>
      </dgm:t>
    </dgm:pt>
    <dgm:pt modelId="{413D363B-6043-4A45-B2AF-19E01FB456C6}">
      <dgm:prSet/>
      <dgm:spPr>
        <a:solidFill>
          <a:srgbClr val="002060"/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9E52E480-9EB7-4BD8-9DA5-9A1691608FBB}" type="parTrans" cxnId="{58B629FD-F2E0-4782-A971-60F85450C9D6}">
      <dgm:prSet/>
      <dgm:spPr/>
      <dgm:t>
        <a:bodyPr/>
        <a:lstStyle/>
        <a:p>
          <a:endParaRPr lang="en-US"/>
        </a:p>
      </dgm:t>
    </dgm:pt>
    <dgm:pt modelId="{13D91838-CBEC-46F1-8D61-FC6A532572D9}" type="sibTrans" cxnId="{58B629FD-F2E0-4782-A971-60F85450C9D6}">
      <dgm:prSet/>
      <dgm:spPr/>
      <dgm:t>
        <a:bodyPr/>
        <a:lstStyle/>
        <a:p>
          <a:endParaRPr lang="en-US"/>
        </a:p>
      </dgm:t>
    </dgm:pt>
    <dgm:pt modelId="{2C119B2C-8A8F-4F21-97FB-CF334E4B2A8D}">
      <dgm:prSet phldrT="[Text]"/>
      <dgm:spPr>
        <a:solidFill>
          <a:srgbClr val="002060"/>
        </a:solidFill>
      </dgm:spPr>
      <dgm:t>
        <a:bodyPr/>
        <a:lstStyle/>
        <a:p>
          <a:endParaRPr lang="en-US" dirty="0"/>
        </a:p>
      </dgm:t>
    </dgm:pt>
    <dgm:pt modelId="{8D33182F-0701-4339-9D26-6C54DC219D8F}" type="sibTrans" cxnId="{508AC09E-4A0C-4D0A-BD70-450C0652261D}">
      <dgm:prSet/>
      <dgm:spPr/>
      <dgm:t>
        <a:bodyPr/>
        <a:lstStyle/>
        <a:p>
          <a:endParaRPr lang="en-US"/>
        </a:p>
      </dgm:t>
    </dgm:pt>
    <dgm:pt modelId="{A8584D5B-390B-49E9-85CD-6D62C0655394}" type="parTrans" cxnId="{508AC09E-4A0C-4D0A-BD70-450C0652261D}">
      <dgm:prSet/>
      <dgm:spPr/>
      <dgm:t>
        <a:bodyPr/>
        <a:lstStyle/>
        <a:p>
          <a:endParaRPr lang="en-US"/>
        </a:p>
      </dgm:t>
    </dgm:pt>
    <dgm:pt modelId="{F19FB389-E175-4330-BF28-CA17B3BE6237}" type="pres">
      <dgm:prSet presAssocID="{56FFA5BE-6537-43F4-8D06-71851248A85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A6F053-CFFD-4C8F-BE02-6977EE78D977}" type="pres">
      <dgm:prSet presAssocID="{2C119B2C-8A8F-4F21-97FB-CF334E4B2A8D}" presName="linNode" presStyleCnt="0"/>
      <dgm:spPr/>
      <dgm:t>
        <a:bodyPr/>
        <a:lstStyle/>
        <a:p>
          <a:endParaRPr lang="en-US"/>
        </a:p>
      </dgm:t>
    </dgm:pt>
    <dgm:pt modelId="{695FAE76-CE41-4F5F-B0A8-EB66AD641FDA}" type="pres">
      <dgm:prSet presAssocID="{2C119B2C-8A8F-4F21-97FB-CF334E4B2A8D}" presName="parentText" presStyleLbl="node1" presStyleIdx="0" presStyleCnt="4" custScaleX="3274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35D5C3-88EA-489F-A574-F3C2EA83CEE9}" type="pres">
      <dgm:prSet presAssocID="{2C119B2C-8A8F-4F21-97FB-CF334E4B2A8D}" presName="descendantText" presStyleLbl="alignAccFollowNode1" presStyleIdx="0" presStyleCnt="4" custScaleX="1284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8365EF-BE60-437A-898F-D0A3B8772650}" type="pres">
      <dgm:prSet presAssocID="{8D33182F-0701-4339-9D26-6C54DC219D8F}" presName="sp" presStyleCnt="0"/>
      <dgm:spPr/>
      <dgm:t>
        <a:bodyPr/>
        <a:lstStyle/>
        <a:p>
          <a:endParaRPr lang="en-US"/>
        </a:p>
      </dgm:t>
    </dgm:pt>
    <dgm:pt modelId="{5319FA70-ACD7-4326-BBBE-3524A16AE728}" type="pres">
      <dgm:prSet presAssocID="{25A4188E-0584-4103-8094-928AB16D144E}" presName="linNode" presStyleCnt="0"/>
      <dgm:spPr/>
      <dgm:t>
        <a:bodyPr/>
        <a:lstStyle/>
        <a:p>
          <a:endParaRPr lang="en-US"/>
        </a:p>
      </dgm:t>
    </dgm:pt>
    <dgm:pt modelId="{9CEA6FE3-CC62-42F6-9789-238696594673}" type="pres">
      <dgm:prSet presAssocID="{25A4188E-0584-4103-8094-928AB16D144E}" presName="parentText" presStyleLbl="node1" presStyleIdx="1" presStyleCnt="4" custScaleX="3274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602A2A-0D01-45DD-ABA2-8CAFA08E2FAA}" type="pres">
      <dgm:prSet presAssocID="{25A4188E-0584-4103-8094-928AB16D144E}" presName="descendantText" presStyleLbl="alignAccFollowNode1" presStyleIdx="1" presStyleCnt="4" custScaleX="1289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AE73EA-5957-4886-B117-4677E357179D}" type="pres">
      <dgm:prSet presAssocID="{84B9EA41-2FE2-4A00-B98C-BD93691D9915}" presName="sp" presStyleCnt="0"/>
      <dgm:spPr/>
      <dgm:t>
        <a:bodyPr/>
        <a:lstStyle/>
        <a:p>
          <a:endParaRPr lang="en-US"/>
        </a:p>
      </dgm:t>
    </dgm:pt>
    <dgm:pt modelId="{DE177E13-F0AF-4724-BA78-02EBCF000D34}" type="pres">
      <dgm:prSet presAssocID="{485C6FBA-C87F-4FDB-B84B-9C85CD52EE2A}" presName="linNode" presStyleCnt="0"/>
      <dgm:spPr/>
      <dgm:t>
        <a:bodyPr/>
        <a:lstStyle/>
        <a:p>
          <a:endParaRPr lang="en-US"/>
        </a:p>
      </dgm:t>
    </dgm:pt>
    <dgm:pt modelId="{4176E17C-B5A9-47BF-9ACE-5A8E8663F994}" type="pres">
      <dgm:prSet presAssocID="{485C6FBA-C87F-4FDB-B84B-9C85CD52EE2A}" presName="parentText" presStyleLbl="node1" presStyleIdx="2" presStyleCnt="4" custScaleX="3274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C416CE-8EE9-40CD-9003-7DE7FBC56D00}" type="pres">
      <dgm:prSet presAssocID="{485C6FBA-C87F-4FDB-B84B-9C85CD52EE2A}" presName="descendantText" presStyleLbl="alignAccFollowNode1" presStyleIdx="2" presStyleCnt="4" custScaleX="1289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3BD1CA-F244-49D5-96DE-39A2734CAFBC}" type="pres">
      <dgm:prSet presAssocID="{6EE37767-1316-4A99-B2EA-E6DDF8155BEA}" presName="sp" presStyleCnt="0"/>
      <dgm:spPr/>
      <dgm:t>
        <a:bodyPr/>
        <a:lstStyle/>
        <a:p>
          <a:endParaRPr lang="en-US"/>
        </a:p>
      </dgm:t>
    </dgm:pt>
    <dgm:pt modelId="{3A68E72D-187D-4BFC-8FF1-F3005D0D3462}" type="pres">
      <dgm:prSet presAssocID="{413D363B-6043-4A45-B2AF-19E01FB456C6}" presName="linNode" presStyleCnt="0"/>
      <dgm:spPr/>
      <dgm:t>
        <a:bodyPr/>
        <a:lstStyle/>
        <a:p>
          <a:endParaRPr lang="en-US"/>
        </a:p>
      </dgm:t>
    </dgm:pt>
    <dgm:pt modelId="{31609120-6C6E-43B4-879D-11BAF3DED16C}" type="pres">
      <dgm:prSet presAssocID="{413D363B-6043-4A45-B2AF-19E01FB456C6}" presName="parentText" presStyleLbl="node1" presStyleIdx="3" presStyleCnt="4" custScaleX="3274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960FC3-27EE-452E-99B0-AA8F330D4082}" type="pres">
      <dgm:prSet presAssocID="{413D363B-6043-4A45-B2AF-19E01FB456C6}" presName="descendantText" presStyleLbl="alignAccFollowNode1" presStyleIdx="3" presStyleCnt="4" custScaleX="1289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999055-3420-4E21-82AC-CF4C4C2A64F3}" srcId="{56FFA5BE-6537-43F4-8D06-71851248A859}" destId="{25A4188E-0584-4103-8094-928AB16D144E}" srcOrd="1" destOrd="0" parTransId="{19ED2158-587C-4722-99CE-CD4E53951354}" sibTransId="{84B9EA41-2FE2-4A00-B98C-BD93691D9915}"/>
    <dgm:cxn modelId="{F3E1C149-CE3D-4011-8DBD-B2C139001C30}" type="presOf" srcId="{854172A7-F8C3-4DC2-B92C-4AA9629D0C13}" destId="{9CC416CE-8EE9-40CD-9003-7DE7FBC56D00}" srcOrd="0" destOrd="0" presId="urn:microsoft.com/office/officeart/2005/8/layout/vList5"/>
    <dgm:cxn modelId="{EB270451-CBFE-45A6-B8B6-FE291684DC1D}" srcId="{485C6FBA-C87F-4FDB-B84B-9C85CD52EE2A}" destId="{854172A7-F8C3-4DC2-B92C-4AA9629D0C13}" srcOrd="0" destOrd="0" parTransId="{5F7E9693-FDC0-438E-A856-F04AD7003F7F}" sibTransId="{5B136210-1E47-4644-AB89-EE3179CADDF9}"/>
    <dgm:cxn modelId="{0356A179-BD20-478F-B4AB-61ED0F1E0B2D}" type="presOf" srcId="{1D894E1F-561F-415E-AFF4-30F9A7E6ADF4}" destId="{6A960FC3-27EE-452E-99B0-AA8F330D4082}" srcOrd="0" destOrd="0" presId="urn:microsoft.com/office/officeart/2005/8/layout/vList5"/>
    <dgm:cxn modelId="{BEA0BA22-AE4D-4EB1-8634-2C968116B0DE}" type="presOf" srcId="{25A4188E-0584-4103-8094-928AB16D144E}" destId="{9CEA6FE3-CC62-42F6-9789-238696594673}" srcOrd="0" destOrd="0" presId="urn:microsoft.com/office/officeart/2005/8/layout/vList5"/>
    <dgm:cxn modelId="{888FF387-D05C-4858-B768-86EE9C563030}" type="presOf" srcId="{491BC020-91CB-456A-9D88-3A6E050D66E0}" destId="{A835D5C3-88EA-489F-A574-F3C2EA83CEE9}" srcOrd="0" destOrd="0" presId="urn:microsoft.com/office/officeart/2005/8/layout/vList5"/>
    <dgm:cxn modelId="{3FB85042-48C0-42A6-951D-A7BF20811FC0}" type="presOf" srcId="{485C6FBA-C87F-4FDB-B84B-9C85CD52EE2A}" destId="{4176E17C-B5A9-47BF-9ACE-5A8E8663F994}" srcOrd="0" destOrd="0" presId="urn:microsoft.com/office/officeart/2005/8/layout/vList5"/>
    <dgm:cxn modelId="{0C1DBC70-E0E7-4AF7-94A0-FE2BEE9B0073}" type="presOf" srcId="{56FFA5BE-6537-43F4-8D06-71851248A859}" destId="{F19FB389-E175-4330-BF28-CA17B3BE6237}" srcOrd="0" destOrd="0" presId="urn:microsoft.com/office/officeart/2005/8/layout/vList5"/>
    <dgm:cxn modelId="{D273AC80-30C1-459D-A3D9-2C7BFADD5B70}" srcId="{413D363B-6043-4A45-B2AF-19E01FB456C6}" destId="{1D894E1F-561F-415E-AFF4-30F9A7E6ADF4}" srcOrd="0" destOrd="0" parTransId="{536335F6-3049-4270-9B0C-18C53469EA28}" sibTransId="{58473C73-37CE-42D7-BE3A-D554FADC3A95}"/>
    <dgm:cxn modelId="{01E054DD-A8E3-47AE-B133-246A1ACEA340}" type="presOf" srcId="{68932BD4-8FC2-43D4-B952-74B3D05FC71F}" destId="{56602A2A-0D01-45DD-ABA2-8CAFA08E2FAA}" srcOrd="0" destOrd="0" presId="urn:microsoft.com/office/officeart/2005/8/layout/vList5"/>
    <dgm:cxn modelId="{58B629FD-F2E0-4782-A971-60F85450C9D6}" srcId="{56FFA5BE-6537-43F4-8D06-71851248A859}" destId="{413D363B-6043-4A45-B2AF-19E01FB456C6}" srcOrd="3" destOrd="0" parTransId="{9E52E480-9EB7-4BD8-9DA5-9A1691608FBB}" sibTransId="{13D91838-CBEC-46F1-8D61-FC6A532572D9}"/>
    <dgm:cxn modelId="{3385723C-93A3-43ED-92E2-4A46AA526C47}" srcId="{56FFA5BE-6537-43F4-8D06-71851248A859}" destId="{485C6FBA-C87F-4FDB-B84B-9C85CD52EE2A}" srcOrd="2" destOrd="0" parTransId="{4FE1A0BF-66AB-4B6E-A57B-BBB8A69B6CDC}" sibTransId="{6EE37767-1316-4A99-B2EA-E6DDF8155BEA}"/>
    <dgm:cxn modelId="{3ADA3F30-0EDF-4F6B-AA9E-107E25FA8915}" srcId="{25A4188E-0584-4103-8094-928AB16D144E}" destId="{68932BD4-8FC2-43D4-B952-74B3D05FC71F}" srcOrd="0" destOrd="0" parTransId="{EB4CACE5-00BE-4D3C-9F54-F96F8269D243}" sibTransId="{59A5187E-F4E3-41F6-A7C6-42FE44AFB997}"/>
    <dgm:cxn modelId="{89FB8E87-631B-4D17-9BD3-C07CCC594A2B}" type="presOf" srcId="{413D363B-6043-4A45-B2AF-19E01FB456C6}" destId="{31609120-6C6E-43B4-879D-11BAF3DED16C}" srcOrd="0" destOrd="0" presId="urn:microsoft.com/office/officeart/2005/8/layout/vList5"/>
    <dgm:cxn modelId="{ADADA0D7-0BB0-4B2F-9C72-A5F3B4CFE796}" srcId="{2C119B2C-8A8F-4F21-97FB-CF334E4B2A8D}" destId="{491BC020-91CB-456A-9D88-3A6E050D66E0}" srcOrd="0" destOrd="0" parTransId="{49EF9BB9-B0A0-4247-8C10-B8AA90CDEE85}" sibTransId="{281AD72F-441D-40E8-A4D2-19F53CBE84DB}"/>
    <dgm:cxn modelId="{508AC09E-4A0C-4D0A-BD70-450C0652261D}" srcId="{56FFA5BE-6537-43F4-8D06-71851248A859}" destId="{2C119B2C-8A8F-4F21-97FB-CF334E4B2A8D}" srcOrd="0" destOrd="0" parTransId="{A8584D5B-390B-49E9-85CD-6D62C0655394}" sibTransId="{8D33182F-0701-4339-9D26-6C54DC219D8F}"/>
    <dgm:cxn modelId="{157A72C5-F7DC-44A9-86BE-894185BE40CD}" type="presOf" srcId="{2C119B2C-8A8F-4F21-97FB-CF334E4B2A8D}" destId="{695FAE76-CE41-4F5F-B0A8-EB66AD641FDA}" srcOrd="0" destOrd="0" presId="urn:microsoft.com/office/officeart/2005/8/layout/vList5"/>
    <dgm:cxn modelId="{223CF345-3DBC-4099-AF23-3E8B27B0DF28}" type="presParOf" srcId="{F19FB389-E175-4330-BF28-CA17B3BE6237}" destId="{55A6F053-CFFD-4C8F-BE02-6977EE78D977}" srcOrd="0" destOrd="0" presId="urn:microsoft.com/office/officeart/2005/8/layout/vList5"/>
    <dgm:cxn modelId="{78DB2F37-C26E-4E9C-9995-6480B7404A6F}" type="presParOf" srcId="{55A6F053-CFFD-4C8F-BE02-6977EE78D977}" destId="{695FAE76-CE41-4F5F-B0A8-EB66AD641FDA}" srcOrd="0" destOrd="0" presId="urn:microsoft.com/office/officeart/2005/8/layout/vList5"/>
    <dgm:cxn modelId="{11B34C83-9ED0-4CF3-9C62-F580D810D17F}" type="presParOf" srcId="{55A6F053-CFFD-4C8F-BE02-6977EE78D977}" destId="{A835D5C3-88EA-489F-A574-F3C2EA83CEE9}" srcOrd="1" destOrd="0" presId="urn:microsoft.com/office/officeart/2005/8/layout/vList5"/>
    <dgm:cxn modelId="{3D029023-8379-4DC0-B288-0C17B6678AEC}" type="presParOf" srcId="{F19FB389-E175-4330-BF28-CA17B3BE6237}" destId="{348365EF-BE60-437A-898F-D0A3B8772650}" srcOrd="1" destOrd="0" presId="urn:microsoft.com/office/officeart/2005/8/layout/vList5"/>
    <dgm:cxn modelId="{D3B7491F-B90B-4EA7-AC17-E46E89EBF025}" type="presParOf" srcId="{F19FB389-E175-4330-BF28-CA17B3BE6237}" destId="{5319FA70-ACD7-4326-BBBE-3524A16AE728}" srcOrd="2" destOrd="0" presId="urn:microsoft.com/office/officeart/2005/8/layout/vList5"/>
    <dgm:cxn modelId="{46B2289F-E130-4999-A0C6-42418805E8C7}" type="presParOf" srcId="{5319FA70-ACD7-4326-BBBE-3524A16AE728}" destId="{9CEA6FE3-CC62-42F6-9789-238696594673}" srcOrd="0" destOrd="0" presId="urn:microsoft.com/office/officeart/2005/8/layout/vList5"/>
    <dgm:cxn modelId="{4076F812-33C9-4F0E-AB95-EED2A540AB50}" type="presParOf" srcId="{5319FA70-ACD7-4326-BBBE-3524A16AE728}" destId="{56602A2A-0D01-45DD-ABA2-8CAFA08E2FAA}" srcOrd="1" destOrd="0" presId="urn:microsoft.com/office/officeart/2005/8/layout/vList5"/>
    <dgm:cxn modelId="{0D1B8A78-E3FA-4E7D-B93B-6BE4516590A4}" type="presParOf" srcId="{F19FB389-E175-4330-BF28-CA17B3BE6237}" destId="{7BAE73EA-5957-4886-B117-4677E357179D}" srcOrd="3" destOrd="0" presId="urn:microsoft.com/office/officeart/2005/8/layout/vList5"/>
    <dgm:cxn modelId="{DDD7F43C-2545-486C-A9E2-AD07546CBD8F}" type="presParOf" srcId="{F19FB389-E175-4330-BF28-CA17B3BE6237}" destId="{DE177E13-F0AF-4724-BA78-02EBCF000D34}" srcOrd="4" destOrd="0" presId="urn:microsoft.com/office/officeart/2005/8/layout/vList5"/>
    <dgm:cxn modelId="{60513331-FF03-45AE-9A36-487BD49336EF}" type="presParOf" srcId="{DE177E13-F0AF-4724-BA78-02EBCF000D34}" destId="{4176E17C-B5A9-47BF-9ACE-5A8E8663F994}" srcOrd="0" destOrd="0" presId="urn:microsoft.com/office/officeart/2005/8/layout/vList5"/>
    <dgm:cxn modelId="{44B145AC-D394-46F5-88CD-0F1C9E69ADB4}" type="presParOf" srcId="{DE177E13-F0AF-4724-BA78-02EBCF000D34}" destId="{9CC416CE-8EE9-40CD-9003-7DE7FBC56D00}" srcOrd="1" destOrd="0" presId="urn:microsoft.com/office/officeart/2005/8/layout/vList5"/>
    <dgm:cxn modelId="{B33E9D21-2A3A-4BCE-990B-68BF9DF35B03}" type="presParOf" srcId="{F19FB389-E175-4330-BF28-CA17B3BE6237}" destId="{993BD1CA-F244-49D5-96DE-39A2734CAFBC}" srcOrd="5" destOrd="0" presId="urn:microsoft.com/office/officeart/2005/8/layout/vList5"/>
    <dgm:cxn modelId="{DA6428CD-33EC-4E62-A98A-2FE07989BD59}" type="presParOf" srcId="{F19FB389-E175-4330-BF28-CA17B3BE6237}" destId="{3A68E72D-187D-4BFC-8FF1-F3005D0D3462}" srcOrd="6" destOrd="0" presId="urn:microsoft.com/office/officeart/2005/8/layout/vList5"/>
    <dgm:cxn modelId="{DB4C7DA3-3BCE-4755-B414-71D5EFA84BEB}" type="presParOf" srcId="{3A68E72D-187D-4BFC-8FF1-F3005D0D3462}" destId="{31609120-6C6E-43B4-879D-11BAF3DED16C}" srcOrd="0" destOrd="0" presId="urn:microsoft.com/office/officeart/2005/8/layout/vList5"/>
    <dgm:cxn modelId="{39566B67-BFF1-4917-9932-02F7D1FAFE2B}" type="presParOf" srcId="{3A68E72D-187D-4BFC-8FF1-F3005D0D3462}" destId="{6A960FC3-27EE-452E-99B0-AA8F330D408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5D5C3-88EA-489F-A574-F3C2EA83CEE9}">
      <dsp:nvSpPr>
        <dsp:cNvPr id="0" name=""/>
        <dsp:cNvSpPr/>
      </dsp:nvSpPr>
      <dsp:spPr>
        <a:xfrm rot="5400000">
          <a:off x="4006795" y="-2718960"/>
          <a:ext cx="909815" cy="6579919"/>
        </a:xfrm>
        <a:prstGeom prst="round2SameRect">
          <a:avLst/>
        </a:prstGeom>
        <a:solidFill>
          <a:srgbClr val="FFBC19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1" kern="1200" dirty="0" smtClean="0">
              <a:solidFill>
                <a:srgbClr val="000066"/>
              </a:solidFill>
              <a:latin typeface="Century Gothic" panose="020B0502020202020204" pitchFamily="34" charset="0"/>
            </a:rPr>
            <a:t>Mail  </a:t>
          </a:r>
          <a:r>
            <a:rPr lang="en-US" sz="2200" b="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Event </a:t>
          </a:r>
          <a:r>
            <a:rPr lang="en-US" sz="220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Invitation/Flyer</a:t>
          </a:r>
          <a:br>
            <a:rPr lang="en-US" sz="220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</a:br>
          <a:r>
            <a:rPr lang="en-US" sz="220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Choice Bi-Fold or Tri-Fold Self Mailer</a:t>
          </a:r>
          <a:endParaRPr lang="en-US" sz="2200" kern="1200" dirty="0">
            <a:solidFill>
              <a:schemeClr val="bg1">
                <a:lumMod val="20000"/>
                <a:lumOff val="80000"/>
              </a:schemeClr>
            </a:solidFill>
            <a:latin typeface="Century Gothic" panose="020B0502020202020204" pitchFamily="34" charset="0"/>
          </a:endParaRPr>
        </a:p>
      </dsp:txBody>
      <dsp:txXfrm rot="-5400000">
        <a:off x="1171743" y="160506"/>
        <a:ext cx="6535505" cy="820987"/>
      </dsp:txXfrm>
    </dsp:sp>
    <dsp:sp modelId="{695FAE76-CE41-4F5F-B0A8-EB66AD641FDA}">
      <dsp:nvSpPr>
        <dsp:cNvPr id="0" name=""/>
        <dsp:cNvSpPr/>
      </dsp:nvSpPr>
      <dsp:spPr>
        <a:xfrm>
          <a:off x="228598" y="2364"/>
          <a:ext cx="943145" cy="1137269"/>
        </a:xfrm>
        <a:prstGeom prst="round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100" kern="1200" dirty="0"/>
        </a:p>
      </dsp:txBody>
      <dsp:txXfrm>
        <a:off x="274639" y="48405"/>
        <a:ext cx="851063" cy="1045187"/>
      </dsp:txXfrm>
    </dsp:sp>
    <dsp:sp modelId="{56602A2A-0D01-45DD-ABA2-8CAFA08E2FAA}">
      <dsp:nvSpPr>
        <dsp:cNvPr id="0" name=""/>
        <dsp:cNvSpPr/>
      </dsp:nvSpPr>
      <dsp:spPr>
        <a:xfrm rot="5400000">
          <a:off x="4017164" y="-1535196"/>
          <a:ext cx="909815" cy="6600658"/>
        </a:xfrm>
        <a:prstGeom prst="round2SameRect">
          <a:avLst/>
        </a:prstGeom>
        <a:solidFill>
          <a:srgbClr val="FFBC19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1" kern="1200" dirty="0" smtClean="0">
              <a:solidFill>
                <a:srgbClr val="000066"/>
              </a:solidFill>
              <a:latin typeface="Century Gothic" panose="020B0502020202020204" pitchFamily="34" charset="0"/>
            </a:rPr>
            <a:t>Email </a:t>
          </a:r>
          <a:r>
            <a:rPr lang="en-US" sz="2200" b="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Event Invitation  </a:t>
          </a:r>
          <a:r>
            <a:rPr lang="en-US" sz="1800" b="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(</a:t>
          </a:r>
          <a:r>
            <a:rPr lang="en-US" sz="1100" b="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Up to </a:t>
          </a:r>
          <a:r>
            <a:rPr lang="en-US" sz="1800" b="1" kern="1200" dirty="0" smtClean="0">
              <a:solidFill>
                <a:srgbClr val="000066"/>
              </a:solidFill>
              <a:latin typeface="Century Gothic" panose="020B0502020202020204" pitchFamily="34" charset="0"/>
            </a:rPr>
            <a:t>100,000 pcs</a:t>
          </a:r>
          <a:r>
            <a:rPr lang="en-US" sz="1800" b="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) </a:t>
          </a:r>
          <a:r>
            <a:rPr lang="en-US" sz="2200" b="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/>
          </a:r>
          <a:br>
            <a:rPr lang="en-US" sz="2200" b="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</a:br>
          <a:r>
            <a:rPr lang="en-US" sz="2200" b="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w/ Get-Pre-Approved &amp; Print Flyer Links</a:t>
          </a:r>
          <a:endParaRPr lang="en-US" sz="2200" b="0" kern="1200" dirty="0">
            <a:solidFill>
              <a:schemeClr val="bg1">
                <a:lumMod val="20000"/>
                <a:lumOff val="80000"/>
              </a:schemeClr>
            </a:solidFill>
            <a:latin typeface="Century Gothic" panose="020B0502020202020204" pitchFamily="34" charset="0"/>
          </a:endParaRPr>
        </a:p>
      </dsp:txBody>
      <dsp:txXfrm rot="-5400000">
        <a:off x="1171743" y="1354639"/>
        <a:ext cx="6556244" cy="820987"/>
      </dsp:txXfrm>
    </dsp:sp>
    <dsp:sp modelId="{9CEA6FE3-CC62-42F6-9789-238696594673}">
      <dsp:nvSpPr>
        <dsp:cNvPr id="0" name=""/>
        <dsp:cNvSpPr/>
      </dsp:nvSpPr>
      <dsp:spPr>
        <a:xfrm>
          <a:off x="228598" y="1196497"/>
          <a:ext cx="943145" cy="1137269"/>
        </a:xfrm>
        <a:prstGeom prst="round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100" kern="1200" dirty="0"/>
        </a:p>
      </dsp:txBody>
      <dsp:txXfrm>
        <a:off x="274639" y="1242538"/>
        <a:ext cx="851063" cy="1045187"/>
      </dsp:txXfrm>
    </dsp:sp>
    <dsp:sp modelId="{9CC416CE-8EE9-40CD-9003-7DE7FBC56D00}">
      <dsp:nvSpPr>
        <dsp:cNvPr id="0" name=""/>
        <dsp:cNvSpPr/>
      </dsp:nvSpPr>
      <dsp:spPr>
        <a:xfrm rot="5400000">
          <a:off x="4017164" y="-341063"/>
          <a:ext cx="909815" cy="6600658"/>
        </a:xfrm>
        <a:prstGeom prst="round2SameRect">
          <a:avLst/>
        </a:prstGeom>
        <a:solidFill>
          <a:srgbClr val="FFBC19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1" kern="1200" dirty="0" smtClean="0">
              <a:solidFill>
                <a:srgbClr val="000066"/>
              </a:solidFill>
              <a:latin typeface="Century Gothic" panose="020B0502020202020204" pitchFamily="34" charset="0"/>
            </a:rPr>
            <a:t>Social Media </a:t>
          </a:r>
          <a:r>
            <a:rPr lang="en-US" sz="220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Twitter &amp; Facebook</a:t>
          </a:r>
          <a:br>
            <a:rPr lang="en-US" sz="220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</a:br>
          <a:r>
            <a:rPr lang="en-US" sz="2200" b="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w/ Get-Pre-Approved &amp; Print Flyer Links</a:t>
          </a:r>
          <a:endParaRPr lang="en-US" sz="2200" kern="1200" dirty="0">
            <a:solidFill>
              <a:schemeClr val="bg1">
                <a:lumMod val="20000"/>
                <a:lumOff val="80000"/>
              </a:schemeClr>
            </a:solidFill>
            <a:latin typeface="Century Gothic" panose="020B0502020202020204" pitchFamily="34" charset="0"/>
          </a:endParaRPr>
        </a:p>
      </dsp:txBody>
      <dsp:txXfrm rot="-5400000">
        <a:off x="1171743" y="2548772"/>
        <a:ext cx="6556244" cy="820987"/>
      </dsp:txXfrm>
    </dsp:sp>
    <dsp:sp modelId="{4176E17C-B5A9-47BF-9ACE-5A8E8663F994}">
      <dsp:nvSpPr>
        <dsp:cNvPr id="0" name=""/>
        <dsp:cNvSpPr/>
      </dsp:nvSpPr>
      <dsp:spPr>
        <a:xfrm>
          <a:off x="228598" y="2390631"/>
          <a:ext cx="943145" cy="1137269"/>
        </a:xfrm>
        <a:prstGeom prst="round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100" kern="1200" dirty="0"/>
        </a:p>
      </dsp:txBody>
      <dsp:txXfrm>
        <a:off x="274639" y="2436672"/>
        <a:ext cx="851063" cy="1045187"/>
      </dsp:txXfrm>
    </dsp:sp>
    <dsp:sp modelId="{6A960FC3-27EE-452E-99B0-AA8F330D4082}">
      <dsp:nvSpPr>
        <dsp:cNvPr id="0" name=""/>
        <dsp:cNvSpPr/>
      </dsp:nvSpPr>
      <dsp:spPr>
        <a:xfrm rot="5400000">
          <a:off x="4017164" y="853070"/>
          <a:ext cx="909815" cy="6600658"/>
        </a:xfrm>
        <a:prstGeom prst="round2SameRect">
          <a:avLst/>
        </a:prstGeom>
        <a:solidFill>
          <a:srgbClr val="FFBC19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1" kern="1200" dirty="0" smtClean="0">
              <a:solidFill>
                <a:srgbClr val="000066"/>
              </a:solidFill>
              <a:latin typeface="Century Gothic" panose="020B0502020202020204" pitchFamily="34" charset="0"/>
            </a:rPr>
            <a:t>Text SMS &amp;/</a:t>
          </a:r>
          <a:r>
            <a:rPr lang="en-US" sz="2200" kern="1200" dirty="0" smtClean="0">
              <a:solidFill>
                <a:srgbClr val="000066"/>
              </a:solidFill>
              <a:latin typeface="Century Gothic" panose="020B0502020202020204" pitchFamily="34" charset="0"/>
            </a:rPr>
            <a:t>or </a:t>
          </a:r>
          <a:r>
            <a:rPr lang="en-US" sz="2200" b="1" kern="1200" dirty="0" smtClean="0">
              <a:solidFill>
                <a:srgbClr val="000066"/>
              </a:solidFill>
              <a:latin typeface="Century Gothic" panose="020B0502020202020204" pitchFamily="34" charset="0"/>
            </a:rPr>
            <a:t>Voice Broadcast </a:t>
          </a:r>
          <a:r>
            <a:rPr lang="en-US" sz="120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en-US" sz="220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/>
          </a:r>
          <a:br>
            <a:rPr lang="en-US" sz="220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</a:br>
          <a:r>
            <a:rPr lang="en-US" sz="2200" b="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w/ Get-Pre-Approved &amp; Print Flyer Links</a:t>
          </a:r>
          <a:r>
            <a:rPr lang="en-US" sz="2200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rPr>
            <a:t>  </a:t>
          </a:r>
          <a:endParaRPr lang="en-US" sz="2200" kern="1200" dirty="0">
            <a:solidFill>
              <a:schemeClr val="bg1">
                <a:lumMod val="20000"/>
                <a:lumOff val="80000"/>
              </a:schemeClr>
            </a:solidFill>
            <a:latin typeface="Century Gothic" panose="020B0502020202020204" pitchFamily="34" charset="0"/>
          </a:endParaRPr>
        </a:p>
      </dsp:txBody>
      <dsp:txXfrm rot="-5400000">
        <a:off x="1171743" y="3742905"/>
        <a:ext cx="6556244" cy="820987"/>
      </dsp:txXfrm>
    </dsp:sp>
    <dsp:sp modelId="{31609120-6C6E-43B4-879D-11BAF3DED16C}">
      <dsp:nvSpPr>
        <dsp:cNvPr id="0" name=""/>
        <dsp:cNvSpPr/>
      </dsp:nvSpPr>
      <dsp:spPr>
        <a:xfrm>
          <a:off x="228598" y="3584764"/>
          <a:ext cx="943145" cy="1137269"/>
        </a:xfrm>
        <a:prstGeom prst="round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 smtClean="0"/>
            <a:t> </a:t>
          </a:r>
          <a:endParaRPr lang="en-US" sz="6100" kern="1200" dirty="0"/>
        </a:p>
      </dsp:txBody>
      <dsp:txXfrm>
        <a:off x="274639" y="3630805"/>
        <a:ext cx="851063" cy="1045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8B59443-EF18-450E-8ECD-38FE974F118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8150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4213"/>
            <a:ext cx="4556125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30700"/>
            <a:ext cx="54864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BDD78CD-49CE-4B7D-A171-B3817F4B3BA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52897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8E22ED-5119-4EA5-BE7B-F12455943764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dirty="0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558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082F8B-95D1-40DC-8470-BE5585A894F4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12373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A56862-2659-45C1-91E9-E7E62AEAD259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12675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A25FA6-B86C-4E3C-A813-1FF1BBA9C015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04064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0B8628-E980-4176-8F3F-2199D048A557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7638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Click to add subtitle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3566BE6-26D0-45FB-84B3-1D8F9AC19C36}" type="slidenum">
              <a:rPr lang="en-US" altLang="en-US" smtClean="0"/>
              <a:pPr/>
              <a:t>18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8462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3004CFA-3A8F-4D49-9A6C-0A7C8C40723A}" type="slidenum">
              <a:rPr lang="en-US" altLang="en-US" smtClean="0"/>
              <a:pPr/>
              <a:t>2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0160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6E45272-E21D-4945-A21F-97A0C420C882}" type="slidenum">
              <a:rPr lang="en-US" altLang="en-US" smtClean="0"/>
              <a:pPr/>
              <a:t>3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8899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DDA4E08-565E-4BB7-901B-2F6991C4D24D}" type="slidenum">
              <a:rPr lang="en-US" altLang="en-US" smtClean="0"/>
              <a:pPr/>
              <a:t>4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0603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4B18C9D-3685-4E36-B109-318C8515E0A9}" type="slidenum">
              <a:rPr lang="en-US" altLang="en-US" smtClean="0"/>
              <a:pPr/>
              <a:t>5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40618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634905-3178-4D03-B09D-722E7588BA96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55467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0170F5-9762-4918-978C-C3BFCC89C3BF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54192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C585EA-ED51-4010-B584-02533D7D0C3F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9741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9A9C11-2CCE-4A75-AAEE-80DAA160B0A3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5626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6775" y="457200"/>
            <a:ext cx="7391400" cy="12192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00600" y="4576763"/>
            <a:ext cx="4162425" cy="1747837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00800"/>
            <a:ext cx="19050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48000" y="6400800"/>
            <a:ext cx="28956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77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9EB92-07E0-41EC-98DD-15B0975BF63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5021774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D5D6C-5A23-4277-BC3E-48FA7E42D5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6587303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88075" y="90488"/>
            <a:ext cx="1965325" cy="60817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513" y="90488"/>
            <a:ext cx="5745162" cy="60817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A597B-CE25-4ADE-A149-6C5DE7B5955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7514527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9248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2"/>
          <p:cNvSpPr>
            <a:spLocks noGrp="1"/>
          </p:cNvSpPr>
          <p:nvPr>
            <p:ph type="dt" sz="half" idx="10"/>
          </p:nvPr>
        </p:nvSpPr>
        <p:spPr>
          <a:xfrm>
            <a:off x="457200" y="6313488"/>
            <a:ext cx="2133600" cy="366712"/>
          </a:xfrm>
        </p:spPr>
        <p:txBody>
          <a:bodyPr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0E447C-010B-4F3F-A9F3-DDF93551710C}" type="datetime1">
              <a:rPr lang="en-US"/>
              <a:pPr>
                <a:defRPr/>
              </a:pPr>
              <a:t>5/19/2016</a:t>
            </a:fld>
            <a:endParaRPr lang="en-US" dirty="0"/>
          </a:p>
        </p:txBody>
      </p:sp>
      <p:sp>
        <p:nvSpPr>
          <p:cNvPr id="5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3124200" y="6313488"/>
            <a:ext cx="2895600" cy="366712"/>
          </a:xfrm>
        </p:spPr>
        <p:txBody>
          <a:bodyPr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YOUR COMPANY NAME</a:t>
            </a:r>
          </a:p>
        </p:txBody>
      </p:sp>
      <p:sp>
        <p:nvSpPr>
          <p:cNvPr id="6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313488"/>
            <a:ext cx="2133600" cy="366712"/>
          </a:xfrm>
        </p:spPr>
        <p:txBody>
          <a:bodyPr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33FD9D9-31C1-4E09-BB3F-A1A3AFD650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15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78AB6-08B4-4284-A721-67D220882C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81380666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FE5F8-20F2-4284-B40C-D10A984E70B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0847915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295400"/>
            <a:ext cx="3843338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0063" y="1295400"/>
            <a:ext cx="3843337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536D7-E570-4E4F-9DDA-1EA02F538CD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984245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AFE20-0123-4ABC-ABEB-3E8590F7A0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894105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58F72-308B-43FF-92DF-FBD543270BF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117774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31FB7-EC95-4B0B-8BFB-7C165AA80E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9472353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CE9A4-96F9-4921-86B1-D10DED2E072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6301791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A7F62-6F91-431B-8042-1B9F2B72E7B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0588072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0513" y="90488"/>
            <a:ext cx="7786687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4325" y="1295400"/>
            <a:ext cx="78390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dirty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dirty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B6B84B3-0729-4308-B48C-B105E211092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8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Relationship Id="rId1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openxmlformats.org/officeDocument/2006/relationships/image" Target="../media/image20.jpeg"/><Relationship Id="rId3" Type="http://schemas.openxmlformats.org/officeDocument/2006/relationships/image" Target="../media/image9.png"/><Relationship Id="rId7" Type="http://schemas.openxmlformats.org/officeDocument/2006/relationships/image" Target="../media/image23.jpeg"/><Relationship Id="rId12" Type="http://schemas.openxmlformats.org/officeDocument/2006/relationships/hyperlink" Target="http://www.jmlexus.com/Inventory/custom1_STOCK?cid=0" TargetMode="Externa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openxmlformats.org/officeDocument/2006/relationships/hyperlink" Target="http://www.jmlexus.com/Finance/Finance-Pre-Qualification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25.jpg"/><Relationship Id="rId19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7.jpe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759325" y="3276600"/>
            <a:ext cx="422275" cy="10668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51" name="Picture 50" descr="VDGNP-0001 Humm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9621">
            <a:off x="5091113" y="1038225"/>
            <a:ext cx="2360612" cy="390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8" name="Text Box 34"/>
          <p:cNvSpPr txBox="1">
            <a:spLocks noChangeArrowheads="1"/>
          </p:cNvSpPr>
          <p:nvPr/>
        </p:nvSpPr>
        <p:spPr bwMode="auto">
          <a:xfrm>
            <a:off x="0" y="5715000"/>
            <a:ext cx="3581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w Cen MT Condensed" pitchFamily="34" charset="0"/>
              </a:rPr>
              <a:t>Phone Ups - Floor Traffic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w Cen MT Condensed" pitchFamily="34" charset="0"/>
              </a:rPr>
              <a:t>Credit Apps – E- </a:t>
            </a:r>
            <a:r>
              <a:rPr lang="en-US" altLang="en-US" sz="2400" b="1" dirty="0" smtClean="0">
                <a:solidFill>
                  <a:schemeClr val="bg1"/>
                </a:solidFill>
                <a:latin typeface="Tw Cen MT Condensed" pitchFamily="34" charset="0"/>
              </a:rPr>
              <a:t>Mail</a:t>
            </a:r>
            <a:endParaRPr lang="en-US" altLang="en-US" sz="2400" b="1" dirty="0">
              <a:solidFill>
                <a:schemeClr val="bg1"/>
              </a:solidFill>
              <a:latin typeface="Tw Cen MT Condensed" pitchFamily="34" charset="0"/>
            </a:endParaRPr>
          </a:p>
        </p:txBody>
      </p:sp>
      <p:sp>
        <p:nvSpPr>
          <p:cNvPr id="6150" name="TextBox 3"/>
          <p:cNvSpPr txBox="1">
            <a:spLocks noChangeArrowheads="1"/>
          </p:cNvSpPr>
          <p:nvPr/>
        </p:nvSpPr>
        <p:spPr bwMode="auto">
          <a:xfrm>
            <a:off x="4648200" y="6069013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</a:rPr>
              <a:t>-</a:t>
            </a:r>
          </a:p>
        </p:txBody>
      </p:sp>
      <p:pic>
        <p:nvPicPr>
          <p:cNvPr id="615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80000"/>
            <a:ext cx="88773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Content Placeholder 3" descr="BlackjackMailersi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305550" y="468313"/>
            <a:ext cx="2481263" cy="384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895836"/>
            <a:ext cx="4016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-</a:t>
            </a:r>
          </a:p>
        </p:txBody>
      </p:sp>
      <p:pic>
        <p:nvPicPr>
          <p:cNvPr id="615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2019300"/>
            <a:ext cx="4360862" cy="3060700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6" name="TextBox 30"/>
          <p:cNvSpPr txBox="1">
            <a:spLocks noChangeArrowheads="1"/>
          </p:cNvSpPr>
          <p:nvPr/>
        </p:nvSpPr>
        <p:spPr bwMode="auto">
          <a:xfrm>
            <a:off x="149225" y="5459413"/>
            <a:ext cx="4270375" cy="915987"/>
          </a:xfrm>
          <a:prstGeom prst="rect">
            <a:avLst/>
          </a:prstGeom>
          <a:solidFill>
            <a:srgbClr val="FFBC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6157" name="TextBox 32"/>
          <p:cNvSpPr txBox="1">
            <a:spLocks noChangeArrowheads="1"/>
          </p:cNvSpPr>
          <p:nvPr/>
        </p:nvSpPr>
        <p:spPr bwMode="auto">
          <a:xfrm>
            <a:off x="609600" y="6438900"/>
            <a:ext cx="2868613" cy="419100"/>
          </a:xfrm>
          <a:prstGeom prst="rect">
            <a:avLst/>
          </a:prstGeom>
          <a:solidFill>
            <a:srgbClr val="FE7C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49" name="Picture 48" descr="JM Lexus outside 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0188" y="2139950"/>
            <a:ext cx="2468562" cy="3370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6" name="TextBox 4"/>
          <p:cNvSpPr txBox="1">
            <a:spLocks noChangeArrowheads="1"/>
          </p:cNvSpPr>
          <p:nvPr/>
        </p:nvSpPr>
        <p:spPr bwMode="auto">
          <a:xfrm>
            <a:off x="-35783" y="5607625"/>
            <a:ext cx="4762842" cy="6463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dirty="0" smtClean="0">
                <a:solidFill>
                  <a:srgbClr val="1C4A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altLang="en-US" sz="3600" b="1" dirty="0" smtClean="0">
                <a:solidFill>
                  <a:srgbClr val="1C4A7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Auto </a:t>
            </a:r>
            <a:r>
              <a:rPr lang="en-US" altLang="en-US" sz="3600" b="1" dirty="0" smtClean="0">
                <a:solidFill>
                  <a:srgbClr val="1C4A7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Technologies In</a:t>
            </a:r>
            <a:r>
              <a:rPr lang="en-US" altLang="en-US" sz="3600" b="1" dirty="0" smtClean="0">
                <a:solidFill>
                  <a:srgbClr val="1C4A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c.</a:t>
            </a:r>
            <a:endParaRPr lang="en-US" altLang="en-US" sz="3600" dirty="0" smtClean="0">
              <a:solidFill>
                <a:srgbClr val="1C4A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60" name="TextBox 40"/>
          <p:cNvSpPr txBox="1">
            <a:spLocks noChangeArrowheads="1"/>
          </p:cNvSpPr>
          <p:nvPr/>
        </p:nvSpPr>
        <p:spPr bwMode="auto">
          <a:xfrm>
            <a:off x="158750" y="6294438"/>
            <a:ext cx="4375150" cy="596900"/>
          </a:xfrm>
          <a:prstGeom prst="rect">
            <a:avLst/>
          </a:prstGeom>
          <a:solidFill>
            <a:srgbClr val="FE7C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43" name="Diagonal Stripe 42"/>
          <p:cNvSpPr/>
          <p:nvPr/>
        </p:nvSpPr>
        <p:spPr>
          <a:xfrm rot="2178211">
            <a:off x="3282950" y="6143625"/>
            <a:ext cx="2001838" cy="1495425"/>
          </a:xfrm>
          <a:prstGeom prst="diagStripe">
            <a:avLst/>
          </a:prstGeom>
          <a:solidFill>
            <a:srgbClr val="FE7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52858" y="6314871"/>
            <a:ext cx="4030663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Strategic Multimedia Marketing</a:t>
            </a:r>
          </a:p>
          <a:p>
            <a:pPr algn="ctr" eaLnBrk="1" hangingPunct="1">
              <a:defRPr/>
            </a:pPr>
            <a:r>
              <a:rPr lang="en-US" alt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and Digital Distribution Channels</a:t>
            </a: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477000" y="5696155"/>
            <a:ext cx="2309813" cy="933245"/>
          </a:xfrm>
          <a:prstGeom prst="flowChartProcess">
            <a:avLst/>
          </a:prstGeom>
          <a:solidFill>
            <a:srgbClr val="001938"/>
          </a:solidFill>
          <a:ln>
            <a:solidFill>
              <a:srgbClr val="001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1938"/>
                </a:solidFill>
              </a:ln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6188797" y="5933499"/>
            <a:ext cx="628650" cy="685800"/>
          </a:xfrm>
          <a:prstGeom prst="triangle">
            <a:avLst/>
          </a:prstGeom>
          <a:solidFill>
            <a:srgbClr val="001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255" y="6264275"/>
            <a:ext cx="477216" cy="48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099" y="5710732"/>
            <a:ext cx="553628" cy="6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446" y="5744956"/>
            <a:ext cx="495053" cy="49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41" y="6205288"/>
            <a:ext cx="654124" cy="58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114" y="5775695"/>
            <a:ext cx="471408" cy="47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78" y="6289613"/>
            <a:ext cx="408324" cy="386305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1" name="TextBox 17"/>
          <p:cNvSpPr txBox="1">
            <a:spLocks noChangeArrowheads="1"/>
          </p:cNvSpPr>
          <p:nvPr/>
        </p:nvSpPr>
        <p:spPr bwMode="auto">
          <a:xfrm>
            <a:off x="319390" y="495274"/>
            <a:ext cx="4633896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Dealer Partner Program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4812" y="1041697"/>
            <a:ext cx="424338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Braxton" panose="03060000000000000000" pitchFamily="66" charset="0"/>
              </a:rPr>
              <a:t>Multi </a:t>
            </a:r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Braxton" panose="03060000000000000000" pitchFamily="66" charset="0"/>
              </a:rPr>
              <a:t>media Marketing </a:t>
            </a:r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raxton" panose="03060000000000000000" pitchFamily="66" charset="0"/>
              </a:rPr>
              <a:t>Events</a:t>
            </a:r>
            <a:endParaRPr lang="en-US" sz="1400" b="1" dirty="0"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raxton" panose="03060000000000000000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07848" y="5336262"/>
            <a:ext cx="965143" cy="1039137"/>
          </a:xfrm>
          <a:prstGeom prst="ellipse">
            <a:avLst/>
          </a:prstGeom>
          <a:solidFill>
            <a:srgbClr val="C0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07848" y="5459413"/>
            <a:ext cx="249952" cy="236742"/>
          </a:xfrm>
          <a:prstGeom prst="ellipse">
            <a:avLst/>
          </a:prstGeom>
          <a:solidFill>
            <a:srgbClr val="C0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14676" y="5561672"/>
            <a:ext cx="249952" cy="236742"/>
          </a:xfrm>
          <a:prstGeom prst="ellipse">
            <a:avLst/>
          </a:prstGeom>
          <a:solidFill>
            <a:srgbClr val="C0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754125" y="5485551"/>
            <a:ext cx="321311" cy="358981"/>
          </a:xfrm>
          <a:prstGeom prst="ellipse">
            <a:avLst/>
          </a:prstGeom>
          <a:solidFill>
            <a:srgbClr val="C0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995626" y="5680664"/>
            <a:ext cx="249952" cy="236742"/>
          </a:xfrm>
          <a:prstGeom prst="ellipse">
            <a:avLst/>
          </a:prstGeom>
          <a:solidFill>
            <a:srgbClr val="C0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12939" y="5473700"/>
            <a:ext cx="1281112" cy="787400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pin and win New1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38275"/>
            <a:ext cx="3370263" cy="5092700"/>
          </a:xfrm>
          <a:prstGeom prst="rect">
            <a:avLst/>
          </a:prstGeom>
          <a:noFill/>
          <a:ln w="28575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pin and win New2 cop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81000"/>
            <a:ext cx="4648200" cy="6302375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effectLst/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5105400" y="228600"/>
            <a:ext cx="335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entury Gothic" panose="020B0502020202020204" pitchFamily="34" charset="0"/>
              </a:rPr>
              <a:t>Spin to </a:t>
            </a:r>
            <a:r>
              <a:rPr lang="en-US" altLang="en-US" sz="3600" dirty="0" smtClean="0">
                <a:latin typeface="Century Gothic" panose="020B0502020202020204" pitchFamily="34" charset="0"/>
              </a:rPr>
              <a:t>Win</a:t>
            </a:r>
            <a:endParaRPr lang="en-US" altLang="en-US" sz="3600" dirty="0"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6600" y="2438400"/>
            <a:ext cx="138906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Jane Doe</a:t>
            </a:r>
          </a:p>
          <a:p>
            <a:r>
              <a:rPr lang="en-US" sz="1050" dirty="0" smtClean="0"/>
              <a:t>18417 S. Ridgeview</a:t>
            </a:r>
          </a:p>
          <a:p>
            <a:r>
              <a:rPr lang="en-US" sz="1050" dirty="0" smtClean="0"/>
              <a:t>Olathe, KS 66062</a:t>
            </a:r>
            <a:endParaRPr lang="en-US"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637" y="1466056"/>
            <a:ext cx="690563" cy="69056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freeg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76200"/>
            <a:ext cx="4270375" cy="66532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2286000" cy="1066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Free Gas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Content Placeholder 3" descr="Gasforlife2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1000" y="1080655"/>
            <a:ext cx="3629025" cy="5565775"/>
          </a:xfr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per Pre-ow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011343"/>
            <a:ext cx="5923935" cy="382587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5" descr="superpreownedfront.JPG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7372" y="1165514"/>
            <a:ext cx="6104828" cy="3944938"/>
          </a:xfrm>
          <a:ln w="28575">
            <a:solidFill>
              <a:schemeClr val="accent4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2286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Super </a:t>
            </a:r>
            <a:r>
              <a:rPr lang="en-US" altLang="en-US" sz="36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Pre-Owned</a:t>
            </a:r>
            <a:endParaRPr lang="en-US" altLang="en-US" sz="3600" dirty="0" smtClean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205725"/>
      </p:ext>
    </p:extLst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555"/>
            <a:ext cx="9144000" cy="1052512"/>
          </a:xfrm>
        </p:spPr>
        <p:txBody>
          <a:bodyPr/>
          <a:lstStyle/>
          <a:p>
            <a:pPr algn="ctr"/>
            <a:r>
              <a:rPr lang="en-US" sz="3600" dirty="0" smtClean="0"/>
              <a:t>Lead Capture Video Page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3" y="914400"/>
            <a:ext cx="3581400" cy="57839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76400"/>
            <a:ext cx="6483235" cy="4436964"/>
          </a:xfrm>
        </p:spPr>
      </p:pic>
    </p:spTree>
    <p:extLst>
      <p:ext uri="{BB962C8B-B14F-4D97-AF65-F5344CB8AC3E}">
        <p14:creationId xmlns:p14="http://schemas.microsoft.com/office/powerpoint/2010/main" val="790340560"/>
      </p:ext>
    </p:extLst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2" y="137237"/>
            <a:ext cx="4061196" cy="65864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1" y="0"/>
            <a:ext cx="4191000" cy="990600"/>
          </a:xfrm>
        </p:spPr>
        <p:txBody>
          <a:bodyPr/>
          <a:lstStyle/>
          <a:p>
            <a:pPr algn="ctr"/>
            <a:r>
              <a:rPr lang="en-US" sz="3600" dirty="0" smtClean="0"/>
              <a:t>Turbo Inventory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439" y="838200"/>
            <a:ext cx="4267200" cy="3505200"/>
          </a:xfrm>
          <a:prstGeom prst="rect">
            <a:avLst/>
          </a:prstGeom>
          <a:ln w="57150" cap="sq" cmpd="dbl">
            <a:solidFill>
              <a:srgbClr val="000066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4618" y="3276600"/>
            <a:ext cx="8307791" cy="3447098"/>
          </a:xfrm>
          <a:prstGeom prst="rect">
            <a:avLst/>
          </a:prstGeom>
          <a:solidFill>
            <a:srgbClr val="011355">
              <a:alpha val="8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/>
            </a:r>
            <a:br>
              <a:rPr lang="en-US" sz="12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12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Marketing </a:t>
            </a:r>
            <a:r>
              <a:rPr lang="en-US" sz="12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your dealerships available Inventory Date through Electronic Media Transmission, and Integration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We </a:t>
            </a: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geographically target auto shoppers who have “opted” in to receive </a:t>
            </a:r>
            <a:r>
              <a:rPr lang="en-US" sz="1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emails.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Each </a:t>
            </a: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Vehicle is linked to the Details Landing page for that vehicle on your website.</a:t>
            </a:r>
            <a:b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endParaRPr lang="en-US" sz="14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r>
              <a:rPr lang="en-US" sz="14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Benefits </a:t>
            </a:r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of Turbo </a:t>
            </a:r>
            <a:r>
              <a:rPr lang="en-US" sz="14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Inventory</a:t>
            </a:r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Generates traffic to your website  benefiting SEO efforts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Generates </a:t>
            </a: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Leads from your website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Car Shoppers see only YOUR dealerships inventory and not your competitors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You know who the shoppers are!  </a:t>
            </a:r>
          </a:p>
          <a:p>
            <a:r>
              <a:rPr lang="en-US" sz="1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/>
            </a:r>
            <a:br>
              <a:rPr lang="en-US" sz="1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1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Through </a:t>
            </a: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our Patent Pending System we deliver your inventory into geo targeted consumer email </a:t>
            </a:r>
            <a:r>
              <a:rPr lang="en-US" sz="1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inboxes. Consumers </a:t>
            </a: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click on vehicles </a:t>
            </a:r>
            <a:r>
              <a:rPr lang="en-US" sz="1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of interest, which leads </a:t>
            </a:r>
            <a:r>
              <a:rPr lang="en-US" sz="1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them </a:t>
            </a: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to </a:t>
            </a:r>
            <a:r>
              <a:rPr lang="en-US" sz="1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the vehicles </a:t>
            </a: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detail </a:t>
            </a:r>
            <a:r>
              <a:rPr lang="en-US" sz="1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page.  We </a:t>
            </a: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capture </a:t>
            </a: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that shoppers </a:t>
            </a:r>
            <a:r>
              <a:rPr lang="en-US" sz="1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information, and </a:t>
            </a:r>
            <a:r>
              <a:rPr lang="en-US" sz="1400" dirty="0" smtClean="0">
                <a:solidFill>
                  <a:srgbClr val="FFFFFF"/>
                </a:solidFill>
              </a:rPr>
              <a:t>provide </a:t>
            </a:r>
            <a:r>
              <a:rPr lang="en-US" sz="1400" dirty="0">
                <a:solidFill>
                  <a:srgbClr val="FFFFFF"/>
                </a:solidFill>
              </a:rPr>
              <a:t>those car shoppers </a:t>
            </a:r>
            <a:r>
              <a:rPr lang="en-US" sz="1400" dirty="0" smtClean="0">
                <a:solidFill>
                  <a:srgbClr val="FFFFFF"/>
                </a:solidFill>
              </a:rPr>
              <a:t>contact information and provide it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FFFFFF"/>
                </a:solidFill>
              </a:rPr>
              <a:t>back </a:t>
            </a:r>
            <a:r>
              <a:rPr lang="en-US" sz="1400" dirty="0">
                <a:solidFill>
                  <a:srgbClr val="FFFFFF"/>
                </a:solidFill>
              </a:rPr>
              <a:t>to you in an excel spreadsheet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endParaRPr lang="en-US" sz="12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45" y="2362200"/>
            <a:ext cx="726055" cy="381000"/>
          </a:xfrm>
          <a:prstGeom prst="rect">
            <a:avLst/>
          </a:prstGeom>
        </p:spPr>
      </p:pic>
      <p:sp>
        <p:nvSpPr>
          <p:cNvPr id="8" name="Notched Right Arrow 7"/>
          <p:cNvSpPr/>
          <p:nvPr/>
        </p:nvSpPr>
        <p:spPr>
          <a:xfrm>
            <a:off x="2628713" y="2209800"/>
            <a:ext cx="1438008" cy="533400"/>
          </a:xfrm>
          <a:prstGeom prst="notchedRightArrow">
            <a:avLst/>
          </a:prstGeom>
          <a:solidFill>
            <a:srgbClr val="FFB85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71035"/>
      </p:ext>
    </p:extLst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8497"/>
            <a:ext cx="8610600" cy="56795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57150" y="1178497"/>
            <a:ext cx="8496300" cy="5105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50,000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</a:t>
            </a: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11x17 Bi-Fold or Tri-Fold  w/Scratch-Off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Includes EZ  Get Pre-Approved domain  leading to your secure online application</a:t>
            </a:r>
            <a:b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endParaRPr lang="en-US" altLang="en-US" sz="1200" dirty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200,00 Email Advertisements - </a:t>
            </a: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Full Color Email Broadcasts announcing event and/or displaying up to 50 units of your </a:t>
            </a:r>
            <a:b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inventory - 2 Broadcasts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Interactive</a:t>
            </a:r>
            <a:r>
              <a:rPr lang="en-US" altLang="en-US" sz="1200" b="1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Code Activation site or Video Landing Page</a:t>
            </a: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– Generates web-leads 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Includes EZ  Get Pre-Approved domain  leading to your secure online application</a:t>
            </a:r>
            <a:b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endParaRPr lang="en-US" altLang="en-US" sz="1200" dirty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Facebook Advertisements </a:t>
            </a: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- Daily coordinating ads during each day of your event/sale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Twitter Advertisements  </a:t>
            </a: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- Daily coordinating during each  day of your event/sale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Vacation Certificates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-300</a:t>
            </a:r>
            <a:endParaRPr lang="en-US" altLang="en-US" sz="1200" dirty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Scratch Cards – </a:t>
            </a: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300 </a:t>
            </a: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or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300 </a:t>
            </a: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plays on Web Based Scratch Game    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Prize Coverage - </a:t>
            </a: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up to </a:t>
            </a:r>
            <a:r>
              <a:rPr lang="en-US" altLang="en-US" sz="1200" b="1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$50,000  </a:t>
            </a: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/>
            </a:r>
            <a:b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endParaRPr lang="en-US" altLang="en-US" sz="1200" dirty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1200" b="1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Interactive Gaming Items </a:t>
            </a:r>
            <a:r>
              <a:rPr 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– Examples: Choice Table Top Wheel with prize inserts,  Free Standing Poker Table,  gaming website </a:t>
            </a: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/>
            </a:r>
            <a:b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endParaRPr lang="en-US" altLang="en-US" sz="1200" dirty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EVENT EXTRAS </a:t>
            </a:r>
            <a:r>
              <a:rPr lang="en-US" altLang="en-US" sz="1200" i="1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•</a:t>
            </a: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Balloons (17") • Guest Sign up SHEETS •  Hang TAGS  </a:t>
            </a:r>
            <a:b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endParaRPr lang="en-US" altLang="en-US" sz="1200" dirty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2 Toll free tracking numbers </a:t>
            </a: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with full reporting and lead capturing tools  Including – Dealership &amp; Event Hotline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1200" dirty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Event </a:t>
            </a:r>
            <a:r>
              <a:rPr lang="en-US" altLang="en-US" sz="1200" b="1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Add-On Medias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Voice Broadcasting </a:t>
            </a: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– where state compliant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Text SMS Broadcasting </a:t>
            </a: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– where state compliant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Turbo Inventory  </a:t>
            </a: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-  up to 50 units 10 Images 40 Lines ads Linking to each units detail page on your website.</a:t>
            </a:r>
            <a:endParaRPr lang="en-US" altLang="en-US" dirty="0" smtClean="0">
              <a:solidFill>
                <a:srgbClr val="00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52400" y="224315"/>
            <a:ext cx="365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entury Gothic" panose="020B0502020202020204" pitchFamily="34" charset="0"/>
              </a:rPr>
              <a:t>Sales Event #2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27" y="0"/>
            <a:ext cx="363946" cy="1312609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57150" y="5867400"/>
            <a:ext cx="304800" cy="274319"/>
          </a:xfrm>
          <a:prstGeom prst="star5">
            <a:avLst/>
          </a:prstGeom>
          <a:solidFill>
            <a:srgbClr val="FFBC19"/>
          </a:solidFill>
          <a:ln>
            <a:solidFill>
              <a:srgbClr val="FFBC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BC19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900"/>
            <a:ext cx="8610600" cy="57150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0" y="1156427"/>
            <a:ext cx="8348491" cy="5715001"/>
          </a:xfrm>
          <a:ln>
            <a:noFill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30,000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11x17 Bi-Fold or Tri-Fold  w/Scratch-Off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Includes EZ  Get Pre-Approved domain  leading to your secure online application</a:t>
            </a:r>
            <a:b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endParaRPr lang="en-US" altLang="en-US" sz="1200" dirty="0" smtClean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200,00 Email Advertisements -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Full Color Email Broadcasts announcing event and/or displaying up to 50 units of your </a:t>
            </a:r>
            <a:b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inventory - 2 Broadcasts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Interactive</a:t>
            </a: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Code Activation site or Video Landing Page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– Generates web-leads 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Includes EZ  Get Pre-Approved domain  leading to your secure online application</a:t>
            </a:r>
            <a:b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endParaRPr lang="en-US" altLang="en-US" sz="1200" dirty="0" smtClean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Facebook Advertisements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- Daily coordinating ads during each day of your event/sale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Twitter Advertisements 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- Daily coordinating during each  day of your event/sale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Vacation Certificates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-200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Scratch Cards – 200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or 200 plays on Web Based Scratch Game    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Prize Coverage -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up to </a:t>
            </a: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$50,000 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/>
            </a:r>
            <a:b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endParaRPr lang="en-US" altLang="en-US" sz="1200" dirty="0" smtClean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Interactive Gaming Items </a:t>
            </a:r>
            <a:r>
              <a:rPr 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– Examples: Choice Table Top Wheel with prize inserts,  Free Standing Poker Table,  gaming website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/>
            </a:r>
            <a:b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endParaRPr lang="en-US" altLang="en-US" sz="1200" dirty="0" smtClean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EVENT EXTRAS </a:t>
            </a:r>
            <a:r>
              <a:rPr lang="en-US" altLang="en-US" sz="1200" i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•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Balloons (17") • Guest Sign up SHEETS •  Hang TAGS  </a:t>
            </a:r>
            <a:b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endParaRPr lang="en-US" altLang="en-US" sz="1200" dirty="0" smtClean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2 Toll free tracking numbers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with full reporting and lead capturing tools  Including – Dealership &amp; Event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Hotline</a:t>
            </a:r>
          </a:p>
          <a:p>
            <a:pPr marL="0" indent="0" eaLnBrk="1" hangingPunct="1">
              <a:buNone/>
            </a:pPr>
            <a: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/>
            </a:r>
            <a:br>
              <a:rPr lang="en-US" altLang="en-US" sz="1200" dirty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       </a:t>
            </a: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Event </a:t>
            </a: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Add-On Medias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Voice Broadcasting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– where state compliant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Text SMS Broadcasting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– where state compliant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Turbo Inventory 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-  up to 50 units 10 Images 40 Lines ads Linking to each units detail page on your website.</a:t>
            </a:r>
            <a:r>
              <a:rPr lang="en-US" altLang="en-US" sz="1300" dirty="0" smtClean="0">
                <a:latin typeface="Century Gothic" panose="020B0502020202020204" pitchFamily="34" charset="0"/>
              </a:rPr>
              <a:t/>
            </a:r>
            <a:br>
              <a:rPr lang="en-US" altLang="en-US" sz="1300" dirty="0" smtClean="0">
                <a:latin typeface="Century Gothic" panose="020B0502020202020204" pitchFamily="34" charset="0"/>
              </a:rPr>
            </a:br>
            <a:endParaRPr lang="en-US" altLang="en-US" sz="1300" dirty="0" smtClean="0">
              <a:latin typeface="Century Gothic" panose="020B0502020202020204" pitchFamily="34" charset="0"/>
            </a:endParaRPr>
          </a:p>
          <a:p>
            <a:pPr eaLnBrk="1" hangingPunct="1">
              <a:buBlip>
                <a:blip r:embed="rId4"/>
              </a:buBlip>
            </a:pPr>
            <a:endParaRPr lang="en-US" altLang="en-US" sz="1400" dirty="0" smtClean="0">
              <a:latin typeface="Arial Narrow" panose="020B0606020202030204" pitchFamily="34" charset="0"/>
            </a:endParaRPr>
          </a:p>
        </p:txBody>
      </p:sp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126917" y="224678"/>
            <a:ext cx="495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entury Gothic" panose="020B0502020202020204" pitchFamily="34" charset="0"/>
              </a:rPr>
              <a:t>Sales Event #1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0" y="5791200"/>
            <a:ext cx="304800" cy="274319"/>
          </a:xfrm>
          <a:prstGeom prst="star5">
            <a:avLst/>
          </a:prstGeom>
          <a:solidFill>
            <a:srgbClr val="FFBC19"/>
          </a:solidFill>
          <a:ln>
            <a:solidFill>
              <a:srgbClr val="FFBC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BC1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854" y="21336"/>
            <a:ext cx="287746" cy="128568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89158"/>
            <a:ext cx="8610600" cy="57688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57912" y="1143000"/>
            <a:ext cx="8610600" cy="576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171450" indent="-171450"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20,000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11x17 Bi-Fold or Tri-Fold  w/Scratch-Off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Includes EZ  Get Pre-Approved domain  leading to your secure online application</a:t>
            </a:r>
            <a:b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endParaRPr lang="en-US" altLang="en-US" sz="1200" dirty="0" smtClean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 100,00 Email Advertisements -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Full Color Email Campaigns announcing event and/or displaying up to 50 units of your </a:t>
            </a:r>
            <a:b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inventory - 2 Broadcasts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Interactive</a:t>
            </a: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Code Activation site or Video Landing Page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– Generates web-leads 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Includes EZ  Get Pre-Approved domain  leading to your secure online application</a:t>
            </a:r>
            <a:b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endParaRPr lang="en-US" altLang="en-US" sz="1200" dirty="0" smtClean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 Facebook Advertisements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- Daily coordinating ads during each day of your event/sale</a:t>
            </a:r>
          </a:p>
          <a:p>
            <a:pPr marL="171450" indent="-171450"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 Twitter Advertisements 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- Daily coordinating during each  day of your event/sale</a:t>
            </a:r>
          </a:p>
          <a:p>
            <a:pPr marL="171450" indent="-171450"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 Vacation Certificates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-100</a:t>
            </a:r>
          </a:p>
          <a:p>
            <a:pPr marL="171450" indent="-171450"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 Scratch Cards – 100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or 300 plays on Web Based Scratch Game     </a:t>
            </a:r>
          </a:p>
          <a:p>
            <a:pPr marL="171450" indent="-171450"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 Prize Coverage -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up to </a:t>
            </a: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$25,000 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/>
            </a:r>
            <a:b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endParaRPr lang="en-US" altLang="en-US" sz="1200" dirty="0" smtClean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Ø"/>
              <a:defRPr/>
            </a:pPr>
            <a:r>
              <a:rPr 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 Interactive Gaming Items </a:t>
            </a:r>
            <a:r>
              <a:rPr 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– Examples: Choice Table Top Wheel with prize inserts,  Free Standing Poker Table,      gaming website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/>
            </a:r>
            <a:b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endParaRPr lang="en-US" altLang="en-US" sz="1200" dirty="0" smtClean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 EVENT EXTRAS </a:t>
            </a:r>
            <a:r>
              <a:rPr lang="en-US" altLang="en-US" sz="1200" i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•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Balloons (17") • Guest Sign up SHEETS •  Hang TAGS  </a:t>
            </a:r>
            <a:b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</a:br>
            <a:endParaRPr lang="en-US" altLang="en-US" sz="1200" dirty="0" smtClean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 2 Toll free tracking numbers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with full reporting and lead capturing tools  Including – Dealership &amp; Event  Hotline</a:t>
            </a:r>
          </a:p>
          <a:p>
            <a:pPr eaLnBrk="1" hangingPunct="1">
              <a:buNone/>
            </a:pPr>
            <a:endParaRPr lang="en-US" altLang="en-US" sz="1200" dirty="0">
              <a:solidFill>
                <a:srgbClr val="000066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eaLnBrk="1" hangingPunct="1">
              <a:buNone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      Event Add-On Medias </a:t>
            </a:r>
          </a:p>
          <a:p>
            <a:pPr marL="171450" indent="-171450"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  Voice Broadcasting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– where state compliant</a:t>
            </a:r>
          </a:p>
          <a:p>
            <a:pPr marL="171450" indent="-171450"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  Text SMS Broadcasting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– where state compliant</a:t>
            </a:r>
          </a:p>
          <a:p>
            <a:pPr marL="171450" indent="-171450" eaLnBrk="1" hangingPunct="1">
              <a:buFont typeface="Wingdings" panose="05000000000000000000" pitchFamily="2" charset="2"/>
              <a:buChar char="Ø"/>
            </a:pPr>
            <a:r>
              <a:rPr lang="en-US" altLang="en-US" sz="1200" b="1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  Turbo Inventory  </a:t>
            </a:r>
            <a:r>
              <a:rPr lang="en-US" altLang="en-US" sz="1200" dirty="0" smtClean="0">
                <a:solidFill>
                  <a:srgbClr val="000066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-  up to 50 units 10 Images 40 Lines ads Linking to each units detail page on your website.</a:t>
            </a:r>
            <a:endParaRPr lang="en-US" altLang="en-US" dirty="0" smtClean="0">
              <a:solidFill>
                <a:srgbClr val="000066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 smtClean="0">
              <a:solidFill>
                <a:schemeClr val="tx1"/>
              </a:solidFill>
            </a:endParaRP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182880" y="216951"/>
            <a:ext cx="693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entury Gothic" panose="020B0502020202020204" pitchFamily="34" charset="0"/>
              </a:rPr>
              <a:t>Budget Event 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57912" y="5638800"/>
            <a:ext cx="304800" cy="274319"/>
          </a:xfrm>
          <a:prstGeom prst="star5">
            <a:avLst/>
          </a:prstGeom>
          <a:solidFill>
            <a:srgbClr val="FFBC19"/>
          </a:solidFill>
          <a:ln>
            <a:solidFill>
              <a:srgbClr val="FFBC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BC1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1336"/>
            <a:ext cx="381000" cy="128568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6096000"/>
            <a:ext cx="3159125" cy="677863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 dirty="0">
                <a:ln w="0"/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charset="0"/>
              </a:rPr>
              <a:t>Toll Free: </a:t>
            </a:r>
            <a:r>
              <a:rPr lang="en-US" sz="2400" dirty="0">
                <a:ln w="0"/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charset="0"/>
              </a:rPr>
              <a:t>1-866-673-5476</a:t>
            </a:r>
            <a:endParaRPr lang="en-US" sz="1400" dirty="0">
              <a:ln w="0"/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1400" dirty="0">
                <a:ln w="0"/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charset="0"/>
              </a:rPr>
              <a:t>www.autotechnologiesinc.com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0600" y="4495800"/>
            <a:ext cx="4343400" cy="18510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844" name="TextBox 14"/>
          <p:cNvSpPr txBox="1">
            <a:spLocks noChangeArrowheads="1"/>
          </p:cNvSpPr>
          <p:nvPr/>
        </p:nvSpPr>
        <p:spPr bwMode="auto">
          <a:xfrm>
            <a:off x="4191000" y="5562600"/>
            <a:ext cx="609600" cy="784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5562600" y="5865813"/>
            <a:ext cx="3387725" cy="4603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F5C86"/>
                </a:solidFill>
              </a:rPr>
              <a:t>Strategic Multimedia Marketing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F5C86"/>
                </a:solidFill>
              </a:rPr>
              <a:t>Traditional and Digital Distribution Channels</a:t>
            </a:r>
          </a:p>
        </p:txBody>
      </p:sp>
      <p:pic>
        <p:nvPicPr>
          <p:cNvPr id="3584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4473575"/>
            <a:ext cx="258445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 hidden="1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736600"/>
            <a:ext cx="9144000" cy="61214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6E58F9-309E-48AD-9D64-52DD5D1DDEDA}" type="slidenum">
              <a:rPr lang="en-GB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2</a:t>
            </a:fld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5686" y="990600"/>
            <a:ext cx="4381500" cy="5416868"/>
          </a:xfrm>
          <a:prstGeom prst="rect">
            <a:avLst/>
          </a:prstGeom>
          <a:solidFill>
            <a:schemeClr val="bg1">
              <a:lumMod val="20000"/>
              <a:lumOff val="80000"/>
              <a:alpha val="78000"/>
            </a:schemeClr>
          </a:solidFill>
          <a:effectLst>
            <a:outerShdw blurRad="50800" dist="38100" dir="5400000" algn="t" rotWithShape="0">
              <a:schemeClr val="bg1">
                <a:lumMod val="20000"/>
                <a:lumOff val="80000"/>
                <a:alpha val="40000"/>
              </a:schemeClr>
            </a:outerShdw>
            <a:softEdge rad="0"/>
          </a:effectLst>
        </p:spPr>
        <p:txBody>
          <a:bodyPr>
            <a:spAutoFit/>
          </a:bodyPr>
          <a:lstStyle/>
          <a:p>
            <a:pPr marL="365760" indent="-25603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</a:rPr>
              <a:t/>
            </a:r>
            <a:b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</a:rPr>
            </a:br>
            <a:r>
              <a:rPr lang="en-US" sz="2000" dirty="0">
                <a:solidFill>
                  <a:srgbClr val="000066"/>
                </a:solidFill>
                <a:latin typeface="Century Gothic" panose="020B0502020202020204" pitchFamily="34" charset="0"/>
              </a:rPr>
              <a:t>At </a:t>
            </a:r>
            <a:r>
              <a:rPr lang="en-US" b="1" dirty="0">
                <a:solidFill>
                  <a:srgbClr val="000066"/>
                </a:solidFill>
                <a:latin typeface="Century Gothic" panose="020B0502020202020204" pitchFamily="34" charset="0"/>
              </a:rPr>
              <a:t>ATI</a:t>
            </a: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rgbClr val="000066"/>
                </a:solidFill>
                <a:latin typeface="Century Gothic" panose="020B0502020202020204" pitchFamily="34" charset="0"/>
              </a:rPr>
              <a:t>we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0066"/>
                </a:solidFill>
                <a:latin typeface="Century Gothic" panose="020B0502020202020204" pitchFamily="34" charset="0"/>
              </a:rPr>
              <a:t>don’t simply mail out flyers hoping to generate traffic to your showroom. We choose one dealer </a:t>
            </a:r>
            <a:r>
              <a:rPr lang="en-US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in </a:t>
            </a:r>
            <a:r>
              <a:rPr lang="en-US" dirty="0">
                <a:solidFill>
                  <a:srgbClr val="000066"/>
                </a:solidFill>
                <a:latin typeface="Century Gothic" panose="020B0502020202020204" pitchFamily="34" charset="0"/>
              </a:rPr>
              <a:t>each geographical area </a:t>
            </a:r>
            <a:r>
              <a:rPr lang="en-US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as our “partner”, and together we generate </a:t>
            </a:r>
            <a:r>
              <a:rPr lang="en-US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sales</a:t>
            </a:r>
            <a:r>
              <a:rPr lang="en-US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!</a:t>
            </a:r>
            <a:endParaRPr lang="en-US" dirty="0">
              <a:solidFill>
                <a:srgbClr val="000066"/>
              </a:solidFill>
              <a:latin typeface="Century Gothic" panose="020B0502020202020204" pitchFamily="34" charset="0"/>
            </a:endParaRPr>
          </a:p>
          <a:p>
            <a:pPr marL="365760" indent="-256032"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0066"/>
                </a:solidFill>
                <a:latin typeface="Century Gothic" panose="020B0502020202020204" pitchFamily="34" charset="0"/>
              </a:rPr>
              <a:t/>
            </a:r>
            <a:br>
              <a:rPr lang="en-US" dirty="0">
                <a:solidFill>
                  <a:srgbClr val="000066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rgbClr val="000066"/>
                </a:solidFill>
                <a:latin typeface="Century Gothic" panose="020B0502020202020204" pitchFamily="34" charset="0"/>
              </a:rPr>
              <a:t>We </a:t>
            </a:r>
            <a:r>
              <a:rPr lang="en-US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implement multiple marketing </a:t>
            </a:r>
            <a:r>
              <a:rPr lang="en-US" dirty="0">
                <a:solidFill>
                  <a:srgbClr val="000066"/>
                </a:solidFill>
                <a:latin typeface="Century Gothic" panose="020B0502020202020204" pitchFamily="34" charset="0"/>
              </a:rPr>
              <a:t>strategies through traditional and digital distribution </a:t>
            </a:r>
            <a:r>
              <a:rPr lang="en-US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channels. In this way  we reach the different trigger points of consumers.</a:t>
            </a:r>
          </a:p>
          <a:p>
            <a:pPr marL="365760" indent="-256032" fontAlgn="auto">
              <a:spcAft>
                <a:spcPts val="0"/>
              </a:spcAft>
              <a:defRPr/>
            </a:pPr>
            <a:endParaRPr lang="en-US" dirty="0">
              <a:solidFill>
                <a:srgbClr val="000066"/>
              </a:solidFill>
              <a:latin typeface="Century Gothic" panose="020B0502020202020204" pitchFamily="34" charset="0"/>
            </a:endParaRPr>
          </a:p>
          <a:p>
            <a:pPr marL="365760" indent="-2560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	By integrating multiple </a:t>
            </a:r>
            <a:r>
              <a:rPr lang="en-US" dirty="0">
                <a:solidFill>
                  <a:srgbClr val="000066"/>
                </a:solidFill>
                <a:latin typeface="Century Gothic" panose="020B0502020202020204" pitchFamily="34" charset="0"/>
              </a:rPr>
              <a:t>forms of </a:t>
            </a:r>
            <a:r>
              <a:rPr lang="en-US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media</a:t>
            </a:r>
            <a:r>
              <a:rPr lang="en-US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we are able to appeal </a:t>
            </a:r>
            <a:r>
              <a:rPr lang="en-US" dirty="0">
                <a:solidFill>
                  <a:srgbClr val="000066"/>
                </a:solidFill>
                <a:latin typeface="Century Gothic" panose="020B0502020202020204" pitchFamily="34" charset="0"/>
              </a:rPr>
              <a:t>to </a:t>
            </a:r>
            <a:r>
              <a:rPr lang="en-US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consumers in the different ways that stimulate them to respond.  </a:t>
            </a:r>
            <a:r>
              <a:rPr lang="en-US" sz="1600" b="1" u="sng" dirty="0">
                <a:solidFill>
                  <a:schemeClr val="bg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US" sz="1600" b="1" u="sng" dirty="0">
                <a:solidFill>
                  <a:schemeClr val="bg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</a:b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200" name="TextBox 3"/>
          <p:cNvSpPr txBox="1">
            <a:spLocks noChangeArrowheads="1"/>
          </p:cNvSpPr>
          <p:nvPr/>
        </p:nvSpPr>
        <p:spPr bwMode="auto">
          <a:xfrm>
            <a:off x="0" y="30163"/>
            <a:ext cx="834231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255588"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entury Gothic" panose="020B0502020202020204" pitchFamily="34" charset="0"/>
              </a:rPr>
              <a:t>It’s time to move to the next level with your mail and use every avenue available to generate opportunities to move inventory!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b="1" u="sng" dirty="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ahoma" panose="020B0604030504040204" pitchFamily="34" charset="0"/>
              </a:rPr>
              <a:t>	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4EB7F-7499-4F5C-BE98-FF9044B68704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583703563"/>
              </p:ext>
            </p:extLst>
          </p:nvPr>
        </p:nvGraphicFramePr>
        <p:xfrm>
          <a:off x="381000" y="1447800"/>
          <a:ext cx="8001000" cy="4724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9600" y="228600"/>
            <a:ext cx="5105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Multi-media Includes</a:t>
            </a:r>
          </a:p>
        </p:txBody>
      </p:sp>
      <p:pic>
        <p:nvPicPr>
          <p:cNvPr id="1024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890963"/>
            <a:ext cx="9239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952875"/>
            <a:ext cx="1114425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5230813"/>
            <a:ext cx="844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81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0124" y="2819399"/>
            <a:ext cx="765175" cy="76517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5" y="1700670"/>
            <a:ext cx="835430" cy="790378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0292" y="1600199"/>
            <a:ext cx="808471" cy="808471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22460B-F118-47D0-90DF-E138D93EEC72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11270" name="Group 11"/>
          <p:cNvGrpSpPr>
            <a:grpSpLocks/>
          </p:cNvGrpSpPr>
          <p:nvPr/>
        </p:nvGrpSpPr>
        <p:grpSpPr bwMode="auto">
          <a:xfrm>
            <a:off x="314957" y="885951"/>
            <a:ext cx="3776472" cy="5794249"/>
            <a:chOff x="197042" y="2448878"/>
            <a:chExt cx="2248363" cy="3097688"/>
          </a:xfrm>
          <a:solidFill>
            <a:srgbClr val="003399"/>
          </a:solidFill>
        </p:grpSpPr>
        <p:sp>
          <p:nvSpPr>
            <p:cNvPr id="21" name="Rectangle 20"/>
            <p:cNvSpPr/>
            <p:nvPr/>
          </p:nvSpPr>
          <p:spPr>
            <a:xfrm>
              <a:off x="197042" y="2627078"/>
              <a:ext cx="2248363" cy="2919488"/>
            </a:xfrm>
            <a:prstGeom prst="rect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noFill/>
              <a:prstDash val="dashDot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82880" tIns="548640" rIns="182880" bIns="182880" anchor="ctr"/>
            <a:lstStyle/>
            <a:p>
              <a:pPr eaLnBrk="1" hangingPunct="1">
                <a:buClr>
                  <a:schemeClr val="tx1"/>
                </a:buClr>
                <a:defRPr/>
              </a:pPr>
              <a:endParaRPr lang="en-US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97042" y="2448878"/>
              <a:ext cx="2248363" cy="400858"/>
            </a:xfrm>
            <a:prstGeom prst="roundRect">
              <a:avLst/>
            </a:prstGeom>
            <a:solidFill>
              <a:srgbClr val="FFBC19"/>
            </a:solidFill>
            <a:ln>
              <a:solidFill>
                <a:srgbClr val="FFB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b="1" dirty="0" smtClean="0">
                  <a:solidFill>
                    <a:schemeClr val="tx1"/>
                  </a:solidFill>
                </a:rPr>
                <a:t>Existing Dealer Database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292" name="Group 22"/>
          <p:cNvGrpSpPr>
            <a:grpSpLocks/>
          </p:cNvGrpSpPr>
          <p:nvPr/>
        </p:nvGrpSpPr>
        <p:grpSpPr bwMode="auto">
          <a:xfrm>
            <a:off x="4396036" y="851314"/>
            <a:ext cx="3774216" cy="5794251"/>
            <a:chOff x="650329" y="2473653"/>
            <a:chExt cx="2325291" cy="2467271"/>
          </a:xfrm>
        </p:grpSpPr>
        <p:sp>
          <p:nvSpPr>
            <p:cNvPr id="24" name="Rectangle 23"/>
            <p:cNvSpPr/>
            <p:nvPr/>
          </p:nvSpPr>
          <p:spPr>
            <a:xfrm>
              <a:off x="650329" y="2727645"/>
              <a:ext cx="2323266" cy="2213279"/>
            </a:xfrm>
            <a:prstGeom prst="rect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noFill/>
              <a:prstDash val="dashDot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82880" tIns="548640" rIns="182880" bIns="182880" anchor="ctr"/>
            <a:lstStyle/>
            <a:p>
              <a:pPr marL="228600" indent="-228600" eaLnBrk="1" hangingPunct="1">
                <a:buClr>
                  <a:schemeClr val="accent6"/>
                </a:buClr>
                <a:defRPr/>
              </a:pPr>
              <a:endParaRPr lang="en-US" sz="1400" dirty="0"/>
            </a:p>
            <a:p>
              <a:pPr eaLnBrk="1" hangingPunct="1">
                <a:buClr>
                  <a:schemeClr val="tx1"/>
                </a:buClr>
                <a:defRPr/>
              </a:pPr>
              <a:r>
                <a:rPr lang="en-US" sz="1400" dirty="0" smtClean="0">
                  <a:latin typeface="Century Gothic" panose="020B0502020202020204" pitchFamily="34" charset="0"/>
                </a:rPr>
                <a:t>Advertisements are executed on Facebook via feeds and/or block ads.</a:t>
              </a:r>
            </a:p>
            <a:p>
              <a:pPr eaLnBrk="1" hangingPunct="1">
                <a:buClr>
                  <a:schemeClr val="tx1"/>
                </a:buClr>
                <a:defRPr/>
              </a:pPr>
              <a:endParaRPr lang="en-US" sz="1400" dirty="0" smtClean="0">
                <a:latin typeface="Century Gothic" panose="020B0502020202020204" pitchFamily="34" charset="0"/>
              </a:endParaRPr>
            </a:p>
            <a:p>
              <a:pPr eaLnBrk="1" hangingPunct="1">
                <a:buClr>
                  <a:schemeClr val="tx1"/>
                </a:buClr>
                <a:defRPr/>
              </a:pPr>
              <a:r>
                <a:rPr lang="en-US" sz="1400" dirty="0" smtClean="0">
                  <a:latin typeface="Century Gothic" panose="020B0502020202020204" pitchFamily="34" charset="0"/>
                </a:rPr>
                <a:t>Our targeted email subscribers along </a:t>
              </a:r>
              <a:r>
                <a:rPr lang="en-US" sz="1400" dirty="0">
                  <a:latin typeface="Century Gothic" panose="020B0502020202020204" pitchFamily="34" charset="0"/>
                </a:rPr>
                <a:t>with your existing email database </a:t>
              </a:r>
              <a:r>
                <a:rPr lang="en-US" sz="1400" dirty="0" smtClean="0">
                  <a:latin typeface="Century Gothic" panose="020B0502020202020204" pitchFamily="34" charset="0"/>
                </a:rPr>
                <a:t>are matched </a:t>
              </a:r>
              <a:r>
                <a:rPr lang="en-US" sz="1400" dirty="0" smtClean="0">
                  <a:latin typeface="Century Gothic" panose="020B0502020202020204" pitchFamily="34" charset="0"/>
                </a:rPr>
                <a:t>on </a:t>
              </a:r>
              <a:r>
                <a:rPr lang="en-US" sz="1400" dirty="0" smtClean="0">
                  <a:latin typeface="Century Gothic" panose="020B0502020202020204" pitchFamily="34" charset="0"/>
                </a:rPr>
                <a:t>Facebook and Twitter </a:t>
              </a:r>
              <a:r>
                <a:rPr lang="en-US" sz="1400" dirty="0">
                  <a:latin typeface="Century Gothic" panose="020B0502020202020204" pitchFamily="34" charset="0"/>
                </a:rPr>
                <a:t>in a privacy-safe </a:t>
              </a:r>
              <a:r>
                <a:rPr lang="en-US" sz="1400" dirty="0" smtClean="0">
                  <a:latin typeface="Century Gothic" panose="020B0502020202020204" pitchFamily="34" charset="0"/>
                </a:rPr>
                <a:t>way, </a:t>
              </a:r>
              <a:r>
                <a:rPr lang="en-US" sz="1400" dirty="0">
                  <a:latin typeface="Century Gothic" panose="020B0502020202020204" pitchFamily="34" charset="0"/>
                </a:rPr>
                <a:t>via Facebook </a:t>
              </a:r>
              <a:r>
                <a:rPr lang="en-US" sz="1400" dirty="0" smtClean="0">
                  <a:latin typeface="Century Gothic" panose="020B0502020202020204" pitchFamily="34" charset="0"/>
                </a:rPr>
                <a:t>Custom Audience and Twitter Tailored Audience.</a:t>
              </a:r>
              <a:endParaRPr lang="en-US" sz="1400" dirty="0" smtClean="0">
                <a:latin typeface="Century Gothic" panose="020B0502020202020204" pitchFamily="34" charset="0"/>
              </a:endParaRPr>
            </a:p>
            <a:p>
              <a:pPr eaLnBrk="1" hangingPunct="1">
                <a:buClr>
                  <a:schemeClr val="tx1"/>
                </a:buClr>
                <a:defRPr/>
              </a:pPr>
              <a:endParaRPr lang="en-US" sz="1400" dirty="0" smtClean="0">
                <a:latin typeface="Century Gothic" panose="020B0502020202020204" pitchFamily="34" charset="0"/>
              </a:endParaRPr>
            </a:p>
            <a:p>
              <a:pPr eaLnBrk="1" hangingPunct="1">
                <a:buClr>
                  <a:schemeClr val="tx1"/>
                </a:buClr>
                <a:defRPr/>
              </a:pPr>
              <a:r>
                <a:rPr lang="en-US" sz="1400" dirty="0" smtClean="0">
                  <a:latin typeface="Century Gothic" panose="020B0502020202020204" pitchFamily="34" charset="0"/>
                </a:rPr>
                <a:t>Because </a:t>
              </a:r>
              <a:r>
                <a:rPr lang="en-US" sz="1400" dirty="0">
                  <a:latin typeface="Century Gothic" panose="020B0502020202020204" pitchFamily="34" charset="0"/>
                </a:rPr>
                <a:t>car buyers switch between devices </a:t>
              </a:r>
              <a:r>
                <a:rPr lang="en-US" sz="1400" dirty="0" smtClean="0">
                  <a:latin typeface="Century Gothic" panose="020B0502020202020204" pitchFamily="34" charset="0"/>
                </a:rPr>
                <a:t>making </a:t>
              </a:r>
              <a:r>
                <a:rPr lang="en-US" sz="1400" dirty="0">
                  <a:latin typeface="Century Gothic" panose="020B0502020202020204" pitchFamily="34" charset="0"/>
                </a:rPr>
                <a:t>it important </a:t>
              </a:r>
              <a:r>
                <a:rPr lang="en-US" sz="1400" dirty="0" smtClean="0">
                  <a:latin typeface="Century Gothic" panose="020B0502020202020204" pitchFamily="34" charset="0"/>
                </a:rPr>
                <a:t>to activate </a:t>
              </a:r>
              <a:r>
                <a:rPr lang="en-US" sz="1400" dirty="0">
                  <a:latin typeface="Century Gothic" panose="020B0502020202020204" pitchFamily="34" charset="0"/>
                </a:rPr>
                <a:t>campaigns </a:t>
              </a:r>
              <a:r>
                <a:rPr lang="en-US" sz="1400" dirty="0" smtClean="0">
                  <a:latin typeface="Century Gothic" panose="020B0502020202020204" pitchFamily="34" charset="0"/>
                </a:rPr>
                <a:t>across multiple channels.  </a:t>
              </a:r>
              <a:r>
                <a:rPr lang="en-US" sz="1400" dirty="0" smtClean="0">
                  <a:latin typeface="Century Gothic" panose="020B0502020202020204" pitchFamily="34" charset="0"/>
                </a:rPr>
                <a:t>Customers are warmer when they have </a:t>
              </a:r>
              <a:r>
                <a:rPr lang="en-US" sz="1400" dirty="0" smtClean="0">
                  <a:latin typeface="Century Gothic" panose="020B0502020202020204" pitchFamily="34" charset="0"/>
                </a:rPr>
                <a:t>both </a:t>
              </a:r>
              <a:r>
                <a:rPr lang="en-US" sz="1400" dirty="0">
                  <a:latin typeface="Century Gothic" panose="020B0502020202020204" pitchFamily="34" charset="0"/>
                </a:rPr>
                <a:t>opened the email and saw the News Feed </a:t>
              </a:r>
              <a:r>
                <a:rPr lang="en-US" sz="1400" dirty="0" smtClean="0">
                  <a:latin typeface="Century Gothic" panose="020B0502020202020204" pitchFamily="34" charset="0"/>
                </a:rPr>
                <a:t>ads. </a:t>
              </a:r>
              <a:br>
                <a:rPr lang="en-US" sz="1400" dirty="0" smtClean="0">
                  <a:latin typeface="Century Gothic" panose="020B0502020202020204" pitchFamily="34" charset="0"/>
                </a:rPr>
              </a:br>
              <a:r>
                <a:rPr lang="en-US" sz="1400" dirty="0" smtClean="0">
                  <a:latin typeface="Century Gothic" panose="020B0502020202020204" pitchFamily="34" charset="0"/>
                </a:rPr>
                <a:t/>
              </a:r>
              <a:br>
                <a:rPr lang="en-US" sz="1400" dirty="0" smtClean="0">
                  <a:latin typeface="Century Gothic" panose="020B0502020202020204" pitchFamily="34" charset="0"/>
                </a:rPr>
              </a:br>
              <a:r>
                <a:rPr lang="en-US" sz="1400" dirty="0" smtClean="0">
                  <a:latin typeface="Century Gothic" panose="020B0502020202020204" pitchFamily="34" charset="0"/>
                </a:rPr>
                <a:t>Coordinating </a:t>
              </a:r>
              <a:r>
                <a:rPr lang="en-US" sz="1400" dirty="0">
                  <a:latin typeface="Century Gothic" panose="020B0502020202020204" pitchFamily="34" charset="0"/>
                </a:rPr>
                <a:t>messaging across </a:t>
              </a:r>
              <a:r>
                <a:rPr lang="en-US" sz="1400" dirty="0" smtClean="0">
                  <a:latin typeface="Century Gothic" panose="020B0502020202020204" pitchFamily="34" charset="0"/>
                </a:rPr>
                <a:t>channels resulted </a:t>
              </a:r>
              <a:r>
                <a:rPr lang="en-US" sz="1400" dirty="0">
                  <a:latin typeface="Century Gothic" panose="020B0502020202020204" pitchFamily="34" charset="0"/>
                </a:rPr>
                <a:t>in reaching customers who were 25% more likely to purchase than those only reached by email.</a:t>
              </a:r>
            </a:p>
            <a:p>
              <a:pPr eaLnBrk="1" hangingPunct="1">
                <a:buClr>
                  <a:schemeClr val="accent6"/>
                </a:buClr>
                <a:buFont typeface="Wingdings" pitchFamily="2" charset="2"/>
                <a:buChar char="§"/>
                <a:defRPr/>
              </a:pPr>
              <a:endParaRPr lang="en-US" sz="1500" dirty="0"/>
            </a:p>
            <a:p>
              <a:pPr eaLnBrk="1" hangingPunct="1">
                <a:buClr>
                  <a:schemeClr val="accent6"/>
                </a:buClr>
                <a:buFont typeface="Wingdings" pitchFamily="2" charset="2"/>
                <a:buChar char="§"/>
                <a:defRPr/>
              </a:pPr>
              <a:endParaRPr lang="en-US" sz="1500" dirty="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50329" y="2473653"/>
              <a:ext cx="2325291" cy="318768"/>
            </a:xfrm>
            <a:prstGeom prst="roundRect">
              <a:avLst/>
            </a:prstGeom>
            <a:solidFill>
              <a:srgbClr val="FFBC1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b="1" dirty="0" smtClean="0">
                  <a:solidFill>
                    <a:schemeClr val="tx1"/>
                  </a:solidFill>
                </a:rPr>
                <a:t>Custom Audience &amp; Devices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14636" y="96701"/>
            <a:ext cx="7162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Cross Channel Coordination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324" y="1719870"/>
            <a:ext cx="3401076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Clr>
                <a:schemeClr val="tx1"/>
              </a:buClr>
              <a:defRPr/>
            </a:pPr>
            <a:r>
              <a:rPr lang="en-US" sz="1400" dirty="0">
                <a:latin typeface="Century Gothic" panose="020B0502020202020204" pitchFamily="34" charset="0"/>
              </a:rPr>
              <a:t>No one’s shopping experience is the same. Each of us has a distinct journey that </a:t>
            </a:r>
            <a:r>
              <a:rPr lang="en-US" sz="1400" dirty="0" smtClean="0">
                <a:latin typeface="Century Gothic" panose="020B0502020202020204" pitchFamily="34" charset="0"/>
              </a:rPr>
              <a:t>direct</a:t>
            </a:r>
            <a:r>
              <a:rPr lang="en-US" sz="1400" dirty="0" smtClean="0">
                <a:latin typeface="Century Gothic" panose="020B0502020202020204" pitchFamily="34" charset="0"/>
              </a:rPr>
              <a:t>s </a:t>
            </a:r>
            <a:r>
              <a:rPr lang="en-US" sz="1400" dirty="0">
                <a:latin typeface="Century Gothic" panose="020B0502020202020204" pitchFamily="34" charset="0"/>
              </a:rPr>
              <a:t>us either in-store or online, on our phones, mail, or computers, through search and social, </a:t>
            </a:r>
            <a:r>
              <a:rPr lang="en-US" sz="1400" dirty="0" smtClean="0">
                <a:latin typeface="Century Gothic" panose="020B0502020202020204" pitchFamily="34" charset="0"/>
              </a:rPr>
              <a:t>which</a:t>
            </a:r>
            <a:r>
              <a:rPr lang="en-US" sz="1400" dirty="0" smtClean="0">
                <a:latin typeface="Century Gothic" panose="020B0502020202020204" pitchFamily="34" charset="0"/>
              </a:rPr>
              <a:t> </a:t>
            </a:r>
            <a:r>
              <a:rPr lang="en-US" sz="1400" dirty="0">
                <a:latin typeface="Century Gothic" panose="020B0502020202020204" pitchFamily="34" charset="0"/>
              </a:rPr>
              <a:t>ultimately leads us to purchase a product or service.</a:t>
            </a:r>
          </a:p>
          <a:p>
            <a:pPr eaLnBrk="1" hangingPunct="1">
              <a:buClr>
                <a:schemeClr val="tx1"/>
              </a:buClr>
              <a:defRPr/>
            </a:pPr>
            <a:endParaRPr lang="en-US" sz="1400" dirty="0">
              <a:latin typeface="Century Gothic" panose="020B0502020202020204" pitchFamily="34" charset="0"/>
            </a:endParaRPr>
          </a:p>
          <a:p>
            <a:pPr eaLnBrk="1" hangingPunct="1">
              <a:buClr>
                <a:schemeClr val="tx1"/>
              </a:buClr>
              <a:defRPr/>
            </a:pPr>
            <a:r>
              <a:rPr lang="en-US" sz="1400" dirty="0" smtClean="0">
                <a:latin typeface="Century Gothic" panose="020B0502020202020204" pitchFamily="34" charset="0"/>
              </a:rPr>
              <a:t>In addition to focusing on </a:t>
            </a:r>
            <a:r>
              <a:rPr lang="en-US" sz="1400" dirty="0">
                <a:latin typeface="Century Gothic" panose="020B0502020202020204" pitchFamily="34" charset="0"/>
              </a:rPr>
              <a:t>being everywhere to reach consumers, </a:t>
            </a:r>
            <a:r>
              <a:rPr lang="en-US" sz="1400" dirty="0" smtClean="0">
                <a:latin typeface="Century Gothic" panose="020B0502020202020204" pitchFamily="34" charset="0"/>
              </a:rPr>
              <a:t>we also realize how valuable your </a:t>
            </a:r>
            <a:r>
              <a:rPr lang="en-US" sz="1400" dirty="0">
                <a:latin typeface="Century Gothic" panose="020B0502020202020204" pitchFamily="34" charset="0"/>
              </a:rPr>
              <a:t>existing customer </a:t>
            </a:r>
            <a:r>
              <a:rPr lang="en-US" sz="1400" dirty="0" smtClean="0">
                <a:latin typeface="Century Gothic" panose="020B0502020202020204" pitchFamily="34" charset="0"/>
              </a:rPr>
              <a:t>database is, </a:t>
            </a:r>
            <a:r>
              <a:rPr lang="en-US" sz="1400" dirty="0">
                <a:latin typeface="Century Gothic" panose="020B0502020202020204" pitchFamily="34" charset="0"/>
              </a:rPr>
              <a:t>and how </a:t>
            </a:r>
            <a:r>
              <a:rPr lang="en-US" sz="1400" dirty="0" smtClean="0">
                <a:latin typeface="Century Gothic" panose="020B0502020202020204" pitchFamily="34" charset="0"/>
              </a:rPr>
              <a:t>that database </a:t>
            </a:r>
            <a:r>
              <a:rPr lang="en-US" sz="1400" dirty="0">
                <a:latin typeface="Century Gothic" panose="020B0502020202020204" pitchFamily="34" charset="0"/>
              </a:rPr>
              <a:t>can help better target customers across channels.</a:t>
            </a:r>
            <a:br>
              <a:rPr lang="en-US" sz="1400" dirty="0">
                <a:latin typeface="Century Gothic" panose="020B0502020202020204" pitchFamily="34" charset="0"/>
              </a:rPr>
            </a:br>
            <a:r>
              <a:rPr lang="en-US" sz="1400" dirty="0">
                <a:latin typeface="Century Gothic" panose="020B0502020202020204" pitchFamily="34" charset="0"/>
              </a:rPr>
              <a:t/>
            </a:r>
            <a:br>
              <a:rPr lang="en-US" sz="1400" dirty="0">
                <a:latin typeface="Century Gothic" panose="020B0502020202020204" pitchFamily="34" charset="0"/>
              </a:rPr>
            </a:br>
            <a:r>
              <a:rPr lang="en-US" sz="1400" dirty="0">
                <a:latin typeface="Century Gothic" panose="020B0502020202020204" pitchFamily="34" charset="0"/>
              </a:rPr>
              <a:t>Not only will we reach out to your customer base via email at no additional </a:t>
            </a:r>
            <a:r>
              <a:rPr lang="en-US" sz="1400" dirty="0" smtClean="0">
                <a:latin typeface="Century Gothic" panose="020B0502020202020204" pitchFamily="34" charset="0"/>
              </a:rPr>
              <a:t>charge, we will </a:t>
            </a:r>
            <a:r>
              <a:rPr lang="en-US" sz="1400" dirty="0">
                <a:latin typeface="Century Gothic" panose="020B0502020202020204" pitchFamily="34" charset="0"/>
              </a:rPr>
              <a:t>have it hashed by </a:t>
            </a:r>
            <a:r>
              <a:rPr lang="en-US" sz="1400" dirty="0" smtClean="0">
                <a:latin typeface="Century Gothic" panose="020B0502020202020204" pitchFamily="34" charset="0"/>
              </a:rPr>
              <a:t>Facebook and Twitter </a:t>
            </a:r>
            <a:r>
              <a:rPr lang="en-US" sz="1400" dirty="0">
                <a:latin typeface="Century Gothic" panose="020B0502020202020204" pitchFamily="34" charset="0"/>
              </a:rPr>
              <a:t>for targeted </a:t>
            </a:r>
            <a:r>
              <a:rPr lang="en-US" sz="1400" dirty="0" smtClean="0">
                <a:latin typeface="Century Gothic" panose="020B0502020202020204" pitchFamily="34" charset="0"/>
              </a:rPr>
              <a:t>advertisements.*</a:t>
            </a:r>
            <a:r>
              <a:rPr lang="en-US" sz="1400" dirty="0" smtClean="0">
                <a:latin typeface="Century Gothic" panose="020B0502020202020204" pitchFamily="34" charset="0"/>
              </a:rPr>
              <a:t/>
            </a:r>
            <a:br>
              <a:rPr lang="en-US" sz="1400" dirty="0" smtClean="0">
                <a:latin typeface="Century Gothic" panose="020B0502020202020204" pitchFamily="34" charset="0"/>
              </a:rPr>
            </a:br>
            <a:endParaRPr lang="en-US" sz="1400" dirty="0">
              <a:latin typeface="Century Gothic" panose="020B0502020202020204" pitchFamily="34" charset="0"/>
            </a:endParaRPr>
          </a:p>
          <a:p>
            <a:r>
              <a:rPr lang="en-US" sz="1100" i="1" dirty="0" smtClean="0"/>
              <a:t>*</a:t>
            </a:r>
            <a:r>
              <a:rPr lang="en-US" sz="1000" i="1" dirty="0" smtClean="0"/>
              <a:t>up to </a:t>
            </a:r>
            <a:r>
              <a:rPr lang="en-US" sz="1000" i="1" dirty="0" smtClean="0"/>
              <a:t>25,000 for email broadcasts; Unlimited emails for Twitter Tailored Audience &amp; Facebook Custom Audience</a:t>
            </a:r>
            <a:endParaRPr lang="en-US" sz="1000" i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003300"/>
            <a:ext cx="1104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719388"/>
            <a:ext cx="13049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988" y="1595438"/>
            <a:ext cx="1671637" cy="2093912"/>
          </a:xfrm>
          <a:prstGeom prst="rect">
            <a:avLst/>
          </a:prstGeom>
          <a:ln w="28575" cap="rnd">
            <a:solidFill>
              <a:srgbClr val="99CC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14341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813175"/>
            <a:ext cx="335280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>
            <a:hlinkClick r:id="rId5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2188"/>
            <a:ext cx="44386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itle 1"/>
          <p:cNvSpPr>
            <a:spLocks noGrp="1"/>
          </p:cNvSpPr>
          <p:nvPr>
            <p:ph type="title"/>
          </p:nvPr>
        </p:nvSpPr>
        <p:spPr>
          <a:xfrm>
            <a:off x="180975" y="-29442"/>
            <a:ext cx="7786688" cy="1052513"/>
          </a:xfrm>
        </p:spPr>
        <p:txBody>
          <a:bodyPr/>
          <a:lstStyle/>
          <a:p>
            <a:r>
              <a:rPr lang="en-US" altLang="en-US" dirty="0" smtClean="0"/>
              <a:t>Coordinating Multi-media</a:t>
            </a:r>
          </a:p>
        </p:txBody>
      </p:sp>
      <p:pic>
        <p:nvPicPr>
          <p:cNvPr id="4" name="Picture 3" descr="JM Lexus outside 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9675" y="1085850"/>
            <a:ext cx="4127500" cy="567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hlinkClick r:id="rId5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139" y="2641964"/>
            <a:ext cx="2668452" cy="40001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6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0" y="2174875"/>
            <a:ext cx="1638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3">
            <a:hlinkClick r:id="rId12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2643188"/>
            <a:ext cx="12954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703263"/>
            <a:ext cx="1398588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Box 19"/>
          <p:cNvSpPr txBox="1">
            <a:spLocks noChangeArrowheads="1"/>
          </p:cNvSpPr>
          <p:nvPr/>
        </p:nvSpPr>
        <p:spPr bwMode="auto">
          <a:xfrm>
            <a:off x="7702550" y="1638300"/>
            <a:ext cx="1147763" cy="1185863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00" dirty="0">
                <a:latin typeface="Arial Narrow" panose="020B0606020202030204" pitchFamily="34" charset="0"/>
              </a:rPr>
              <a:t>JM Lexus Year-End Clearance Event!</a:t>
            </a:r>
            <a:br>
              <a:rPr lang="en-US" altLang="en-US" sz="900" dirty="0">
                <a:latin typeface="Arial Narrow" panose="020B0606020202030204" pitchFamily="34" charset="0"/>
              </a:rPr>
            </a:br>
            <a:r>
              <a:rPr lang="en-US" altLang="en-US" sz="900" dirty="0" smtClean="0">
                <a:latin typeface="Arial Narrow" panose="020B0606020202030204" pitchFamily="34" charset="0"/>
              </a:rPr>
              <a:t>Chance </a:t>
            </a:r>
            <a:r>
              <a:rPr lang="en-US" altLang="en-US" sz="900" dirty="0">
                <a:latin typeface="Arial Narrow" panose="020B0606020202030204" pitchFamily="34" charset="0"/>
              </a:rPr>
              <a:t>to win a 50” Flat Screen TV!</a:t>
            </a:r>
            <a:br>
              <a:rPr lang="en-US" altLang="en-US" sz="900" dirty="0">
                <a:latin typeface="Arial Narrow" panose="020B0606020202030204" pitchFamily="34" charset="0"/>
              </a:rPr>
            </a:br>
            <a:r>
              <a:rPr lang="en-US" altLang="en-US" sz="900" dirty="0">
                <a:solidFill>
                  <a:srgbClr val="0000FF"/>
                </a:solidFill>
                <a:latin typeface="Arial Narrow" panose="020B0606020202030204" pitchFamily="34" charset="0"/>
                <a:hlinkClick r:id="rId5"/>
              </a:rPr>
              <a:t>Get Pre-Approved</a:t>
            </a:r>
            <a:r>
              <a:rPr lang="en-US" altLang="en-US" sz="900" dirty="0">
                <a:solidFill>
                  <a:srgbClr val="0000FF"/>
                </a:solidFill>
                <a:latin typeface="Arial Narrow" panose="020B0606020202030204" pitchFamily="34" charset="0"/>
              </a:rPr>
              <a:t>! </a:t>
            </a:r>
            <a:r>
              <a:rPr lang="en-US" altLang="en-US" sz="900" dirty="0">
                <a:latin typeface="Arial Narrow" panose="020B0606020202030204" pitchFamily="34" charset="0"/>
              </a:rPr>
              <a:t>***Payments from $99 Per Month****</a:t>
            </a:r>
          </a:p>
          <a:p>
            <a:endParaRPr lang="en-US" altLang="en-US" sz="800" dirty="0"/>
          </a:p>
        </p:txBody>
      </p:sp>
      <p:pic>
        <p:nvPicPr>
          <p:cNvPr id="14350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114300"/>
            <a:ext cx="100330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506913"/>
            <a:ext cx="9429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871663"/>
            <a:ext cx="995363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23" y="850013"/>
            <a:ext cx="835430" cy="790378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62725" y="87313"/>
            <a:ext cx="876300" cy="87630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2238" y="1100138"/>
            <a:ext cx="800100" cy="80010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" y="-43977"/>
            <a:ext cx="9127010" cy="69480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63" y="-11561"/>
            <a:ext cx="4375171" cy="328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3450">
            <a:off x="-80062" y="3811078"/>
            <a:ext cx="4099213" cy="2060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950" y="1012825"/>
            <a:ext cx="239077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798513"/>
            <a:ext cx="261937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itle 1"/>
          <p:cNvSpPr>
            <a:spLocks noGrp="1"/>
          </p:cNvSpPr>
          <p:nvPr>
            <p:ph type="title"/>
          </p:nvPr>
        </p:nvSpPr>
        <p:spPr>
          <a:xfrm>
            <a:off x="104775" y="120650"/>
            <a:ext cx="4495800" cy="6858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latin typeface="Century Gothic" panose="020B0502020202020204" pitchFamily="34" charset="0"/>
              </a:rPr>
              <a:t>Event Extras</a:t>
            </a:r>
          </a:p>
        </p:txBody>
      </p:sp>
      <p:pic>
        <p:nvPicPr>
          <p:cNvPr id="17416" name="Content Placeholder 3" descr="65403_Red_Hot_Package_Lg.jpg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3719513"/>
            <a:ext cx="44450" cy="28575"/>
          </a:xfr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65" y="995342"/>
            <a:ext cx="3261283" cy="3264935"/>
          </a:xfrm>
          <a:prstGeom prst="ellipse">
            <a:avLst/>
          </a:prstGeom>
          <a:ln w="762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418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53502">
            <a:off x="6302375" y="2708275"/>
            <a:ext cx="2068513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6826">
            <a:off x="6462713" y="3044825"/>
            <a:ext cx="2068512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0834">
            <a:off x="6824663" y="3289300"/>
            <a:ext cx="2068512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3563938"/>
            <a:ext cx="2068513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3802063"/>
            <a:ext cx="2068513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Guest Sheet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84124">
            <a:off x="1749425" y="2251075"/>
            <a:ext cx="1774825" cy="1196975"/>
          </a:xfrm>
          <a:prstGeom prst="rect">
            <a:avLst/>
          </a:prstGeom>
          <a:ln w="38100">
            <a:solidFill>
              <a:schemeClr val="bg1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24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38" y="2660650"/>
            <a:ext cx="2484438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Guest Sheet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7550" y="2246313"/>
            <a:ext cx="1951038" cy="1317625"/>
          </a:xfrm>
          <a:prstGeom prst="rect">
            <a:avLst/>
          </a:prstGeom>
          <a:ln w="38100">
            <a:solidFill>
              <a:schemeClr val="bg1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65313">
            <a:off x="-61913" y="5205413"/>
            <a:ext cx="2781301" cy="18367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2352675" y="2289175"/>
            <a:ext cx="1438275" cy="20002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700" b="1" dirty="0"/>
              <a:t>SALES SIGNUP SHEET</a:t>
            </a:r>
          </a:p>
        </p:txBody>
      </p:sp>
      <p:pic>
        <p:nvPicPr>
          <p:cNvPr id="41" name="Picture 40" descr="Guest Sheet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6138" y="2486025"/>
            <a:ext cx="1951037" cy="1316038"/>
          </a:xfrm>
          <a:prstGeom prst="rect">
            <a:avLst/>
          </a:prstGeom>
          <a:ln w="38100">
            <a:solidFill>
              <a:schemeClr val="bg1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2419350" y="2535238"/>
            <a:ext cx="1322388" cy="20002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700" b="1" dirty="0"/>
              <a:t>SALES SIGNUP SHEET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26" y="3528204"/>
            <a:ext cx="2111219" cy="3398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76200" y="-98425"/>
            <a:ext cx="67818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latin typeface="Century Gothic" panose="020B0502020202020204" pitchFamily="34" charset="0"/>
              </a:rPr>
              <a:t>Bi-Fold Key Mailer</a:t>
            </a:r>
          </a:p>
        </p:txBody>
      </p:sp>
      <p:pic>
        <p:nvPicPr>
          <p:cNvPr id="4" name="Content Placeholder 3" descr="Front and back Cover Vehicle Clearanc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044575"/>
            <a:ext cx="5935663" cy="38862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5" name="Picture 4" descr="Inside Vehicle Clearan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352800"/>
            <a:ext cx="5181600" cy="3386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DGNP-0001 Humm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3" y="674040"/>
            <a:ext cx="3733800" cy="617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697">
            <a:off x="2460736" y="526325"/>
            <a:ext cx="3861300" cy="62452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8599"/>
            <a:ext cx="4040491" cy="6543839"/>
          </a:xfrm>
          <a:prstGeom prst="rect">
            <a:avLst/>
          </a:prstGeom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62092" y="0"/>
            <a:ext cx="48275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Traditional &amp; Service </a:t>
            </a:r>
            <a:endParaRPr lang="en-US" altLang="en-US" sz="4800" dirty="0">
              <a:solidFill>
                <a:schemeClr val="bg1">
                  <a:lumMod val="20000"/>
                  <a:lumOff val="80000"/>
                </a:schemeClr>
              </a:solidFill>
              <a:latin typeface="Brush Script MT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ckjackMailer_fr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3" y="990600"/>
            <a:ext cx="3810000" cy="5641975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Content Placeholder 3" descr="BlackjackMailerside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48200" y="157163"/>
            <a:ext cx="4300538" cy="6642100"/>
          </a:xfr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152400" y="157163"/>
            <a:ext cx="441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entury Gothic" panose="020B0502020202020204" pitchFamily="34" charset="0"/>
              </a:rPr>
              <a:t>Play the Dealer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P_SPEOP_TXT_Networking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27998</TotalTime>
  <Words>354</Words>
  <Application>Microsoft Office PowerPoint</Application>
  <PresentationFormat>On-screen Show (4:3)</PresentationFormat>
  <Paragraphs>138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Arial Narrow</vt:lpstr>
      <vt:lpstr>Braxton</vt:lpstr>
      <vt:lpstr>Browallia New</vt:lpstr>
      <vt:lpstr>Brush Script MT</vt:lpstr>
      <vt:lpstr>Century Gothic</vt:lpstr>
      <vt:lpstr>David</vt:lpstr>
      <vt:lpstr>Tahoma</vt:lpstr>
      <vt:lpstr>Tw Cen MT Condensed</vt:lpstr>
      <vt:lpstr>Wingdings</vt:lpstr>
      <vt:lpstr>PPP_SPEOP_TXT_Networking</vt:lpstr>
      <vt:lpstr>PowerPoint Presentation</vt:lpstr>
      <vt:lpstr>PowerPoint Presentation</vt:lpstr>
      <vt:lpstr>PowerPoint Presentation</vt:lpstr>
      <vt:lpstr>PowerPoint Presentation</vt:lpstr>
      <vt:lpstr>Coordinating Multi-media</vt:lpstr>
      <vt:lpstr>Event Extras</vt:lpstr>
      <vt:lpstr>Bi-Fold Key Mailer</vt:lpstr>
      <vt:lpstr>PowerPoint Presentation</vt:lpstr>
      <vt:lpstr>PowerPoint Presentation</vt:lpstr>
      <vt:lpstr>PowerPoint Presentation</vt:lpstr>
      <vt:lpstr>Free Gas</vt:lpstr>
      <vt:lpstr>PowerPoint Presentation</vt:lpstr>
      <vt:lpstr>Lead Capture Video Page</vt:lpstr>
      <vt:lpstr>Turbo Inventory</vt:lpstr>
      <vt:lpstr>PowerPoint Presentation</vt:lpstr>
      <vt:lpstr>PowerPoint Presentation</vt:lpstr>
      <vt:lpstr>PowerPoint Presentation</vt:lpstr>
      <vt:lpstr>PowerPoint Presentation</vt:lpstr>
    </vt:vector>
  </TitlesOfParts>
  <Company>Auto Technologies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Complete Mail Marketing Solution!</dc:title>
  <dc:creator>Roberta</dc:creator>
  <cp:lastModifiedBy>roberta long`</cp:lastModifiedBy>
  <cp:revision>625</cp:revision>
  <dcterms:created xsi:type="dcterms:W3CDTF">2006-08-07T17:50:21Z</dcterms:created>
  <dcterms:modified xsi:type="dcterms:W3CDTF">2016-05-20T06:48:19Z</dcterms:modified>
</cp:coreProperties>
</file>